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259" r:id="rId6"/>
    <p:sldId id="260" r:id="rId7"/>
    <p:sldId id="267" r:id="rId8"/>
    <p:sldId id="269" r:id="rId9"/>
    <p:sldId id="268" r:id="rId10"/>
    <p:sldId id="290" r:id="rId11"/>
    <p:sldId id="274" r:id="rId12"/>
    <p:sldId id="285" r:id="rId13"/>
    <p:sldId id="277" r:id="rId14"/>
    <p:sldId id="271" r:id="rId15"/>
    <p:sldId id="286" r:id="rId16"/>
    <p:sldId id="306" r:id="rId17"/>
    <p:sldId id="305" r:id="rId18"/>
    <p:sldId id="287" r:id="rId19"/>
    <p:sldId id="283" r:id="rId20"/>
    <p:sldId id="278" r:id="rId21"/>
    <p:sldId id="279" r:id="rId22"/>
    <p:sldId id="280" r:id="rId23"/>
    <p:sldId id="276" r:id="rId24"/>
    <p:sldId id="281" r:id="rId25"/>
    <p:sldId id="272" r:id="rId26"/>
    <p:sldId id="288" r:id="rId27"/>
    <p:sldId id="289" r:id="rId28"/>
    <p:sldId id="304" r:id="rId29"/>
    <p:sldId id="293" r:id="rId30"/>
    <p:sldId id="297" r:id="rId31"/>
    <p:sldId id="300" r:id="rId32"/>
    <p:sldId id="298" r:id="rId33"/>
    <p:sldId id="299" r:id="rId34"/>
    <p:sldId id="303" r:id="rId35"/>
    <p:sldId id="291" r:id="rId36"/>
    <p:sldId id="261" r:id="rId37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732A"/>
    <a:srgbClr val="A5A5A5"/>
    <a:srgbClr val="FACC30"/>
    <a:srgbClr val="767171"/>
    <a:srgbClr val="FFC000"/>
    <a:srgbClr val="ED7D31"/>
    <a:srgbClr val="4472C4"/>
    <a:srgbClr val="FFCE34"/>
    <a:srgbClr val="4971B7"/>
    <a:srgbClr val="81C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90" d="100"/>
          <a:sy n="90" d="100"/>
        </p:scale>
        <p:origin x="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529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Barton" userId="3010c3a4-bfab-43b6-a94d-0009b9f21ff7" providerId="ADAL" clId="{DB772F2B-3527-4DF8-8B85-8D3303508427}"/>
    <pc:docChg chg="modSld">
      <pc:chgData name="Jerry Barton" userId="3010c3a4-bfab-43b6-a94d-0009b9f21ff7" providerId="ADAL" clId="{DB772F2B-3527-4DF8-8B85-8D3303508427}" dt="2022-05-17T16:14:59.708" v="124" actId="20577"/>
      <pc:docMkLst>
        <pc:docMk/>
      </pc:docMkLst>
      <pc:sldChg chg="modSp mod">
        <pc:chgData name="Jerry Barton" userId="3010c3a4-bfab-43b6-a94d-0009b9f21ff7" providerId="ADAL" clId="{DB772F2B-3527-4DF8-8B85-8D3303508427}" dt="2022-05-17T16:14:59.708" v="124" actId="20577"/>
        <pc:sldMkLst>
          <pc:docMk/>
          <pc:sldMk cId="738985278" sldId="306"/>
        </pc:sldMkLst>
        <pc:spChg chg="mod">
          <ac:chgData name="Jerry Barton" userId="3010c3a4-bfab-43b6-a94d-0009b9f21ff7" providerId="ADAL" clId="{DB772F2B-3527-4DF8-8B85-8D3303508427}" dt="2022-05-17T16:14:59.708" v="124" actId="20577"/>
          <ac:spMkLst>
            <pc:docMk/>
            <pc:sldMk cId="738985278" sldId="306"/>
            <ac:spMk id="9" creationId="{2728B313-C698-4BD6-BF81-E932B714159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Thursday\WB\Raw_Data\population_thursday_sep2019-nov2019_northerncalifornia_1filters_created12-15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Saturday\Trip_Purpose_Saturday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Thursday\Trip_Mode_Thursday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Saturday\Trip_Mode_Saturday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Thursday\Household_Income_Thursday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Saturday\Household_Income_Saturday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Saturday\WB\Raw_Data\population_saturday_sep2019-nov2019_northerncalifornia_1filters_created12-14-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Thursday\Trip_Distance_Thursday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Saturday\Trip_Distance_Saturda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Saturday\EB_Trip_Origins_Saturda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Thursday\EB_Trip_Origins_Thursda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Thursday\EB_Trip_Destinations_Thursda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Saturday\EB_Trip_Destinations_Saturda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rodgers.loc\ProductionData\Jobs-Reno\Jobs\8541_EDCTC\US_50_Action_Plan\Traffic\Replica_Data_Summaries\Bedford\Thursday\Trip_Purpose_Thursday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7FA-4C09-85D5-4A25EA3B8EB2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7FA-4C09-85D5-4A25EA3B8EB2}"/>
              </c:ext>
            </c:extLst>
          </c:dPt>
          <c:dLbls>
            <c:dLbl>
              <c:idx val="0"/>
              <c:layout>
                <c:manualLayout>
                  <c:x val="5.587144253921303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6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08539146730958"/>
                      <c:h val="0.34695385209961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7FA-4C09-85D5-4A25EA3B8EB2}"/>
                </c:ext>
              </c:extLst>
            </c:dLbl>
            <c:dLbl>
              <c:idx val="1"/>
              <c:layout>
                <c:manualLayout>
                  <c:x val="0.16497385409672791"/>
                  <c:y val="-0.249898548191398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27662580870439"/>
                      <c:h val="0.17864717974193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7FA-4C09-85D5-4A25EA3B8E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Sheet1!$A$17:$A$18</c:f>
              <c:strCache>
                <c:ptCount val="2"/>
                <c:pt idx="0">
                  <c:v>Placerville Residents</c:v>
                </c:pt>
                <c:pt idx="1">
                  <c:v>Visitors</c:v>
                </c:pt>
              </c:strCache>
            </c:strRef>
          </c:cat>
          <c:val>
            <c:numRef>
              <c:f>Sheet1!$B$17:$B$18</c:f>
              <c:numCache>
                <c:formatCode>0%</c:formatCode>
                <c:ptCount val="2"/>
                <c:pt idx="0">
                  <c:v>8.8232324931857189E-2</c:v>
                </c:pt>
                <c:pt idx="1">
                  <c:v>0.91176767506814282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FA-4C09-85D5-4A25EA3B8EB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82521746247977"/>
          <c:y val="0.12576029273713049"/>
          <c:w val="0.63928415360753721"/>
          <c:h val="0.821472115255665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BC2-4F5A-863F-C9EFBFCE881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BC2-4F5A-863F-C9EFBFCE881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BC2-4F5A-863F-C9EFBFCE881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BC2-4F5A-863F-C9EFBFCE881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BC2-4F5A-863F-C9EFBFCE8811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BC2-4F5A-863F-C9EFBFCE8811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BC2-4F5A-863F-C9EFBFCE8811}"/>
              </c:ext>
            </c:extLst>
          </c:dPt>
          <c:dLbls>
            <c:dLbl>
              <c:idx val="1"/>
              <c:layout>
                <c:manualLayout>
                  <c:x val="-8.7596277818925162E-17"/>
                  <c:y val="-6.20420790601282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58717899230134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BC2-4F5A-863F-C9EFBFCE881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BC2-4F5A-863F-C9EFBFCE881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BC2-4F5A-863F-C9EFBFCE8811}"/>
                </c:ext>
              </c:extLst>
            </c:dLbl>
            <c:dLbl>
              <c:idx val="4"/>
              <c:layout>
                <c:manualLayout>
                  <c:x val="-1.0579103455135208E-2"/>
                  <c:y val="1.71149144254278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C2-4F5A-863F-C9EFBFCE8811}"/>
                </c:ext>
              </c:extLst>
            </c:dLbl>
            <c:dLbl>
              <c:idx val="5"/>
              <c:layout>
                <c:manualLayout>
                  <c:x val="-9.8041977254153291E-3"/>
                  <c:y val="5.008701108509289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84068337864649"/>
                      <c:h val="0.170217402868380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BC2-4F5A-863F-C9EFBFCE881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BC2-4F5A-863F-C9EFBFCE88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Combined!$A$18:$A$24</c:f>
              <c:strCache>
                <c:ptCount val="7"/>
                <c:pt idx="0">
                  <c:v>Other</c:v>
                </c:pt>
                <c:pt idx="1">
                  <c:v>Recreation</c:v>
                </c:pt>
                <c:pt idx="2">
                  <c:v>Work</c:v>
                </c:pt>
                <c:pt idx="3">
                  <c:v>Shopping</c:v>
                </c:pt>
                <c:pt idx="4">
                  <c:v>School</c:v>
                </c:pt>
                <c:pt idx="5">
                  <c:v>Commercial (freight)</c:v>
                </c:pt>
                <c:pt idx="6">
                  <c:v>Eat</c:v>
                </c:pt>
              </c:strCache>
            </c:strRef>
          </c:cat>
          <c:val>
            <c:numRef>
              <c:f>Combined!$C$18:$C$24</c:f>
              <c:numCache>
                <c:formatCode>0%</c:formatCode>
                <c:ptCount val="7"/>
                <c:pt idx="0">
                  <c:v>0.03</c:v>
                </c:pt>
                <c:pt idx="1">
                  <c:v>0.37</c:v>
                </c:pt>
                <c:pt idx="2">
                  <c:v>0.09</c:v>
                </c:pt>
                <c:pt idx="3">
                  <c:v>0.3</c:v>
                </c:pt>
                <c:pt idx="4">
                  <c:v>0.01</c:v>
                </c:pt>
                <c:pt idx="5">
                  <c:v>0.1</c:v>
                </c:pt>
                <c:pt idx="6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BC2-4F5A-863F-C9EFBFCE881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66-4729-9C6A-A80137C2D425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966-4729-9C6A-A80137C2D425}"/>
              </c:ext>
            </c:extLst>
          </c:dPt>
          <c:dPt>
            <c:idx val="2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966-4729-9C6A-A80137C2D425}"/>
              </c:ext>
            </c:extLst>
          </c:dPt>
          <c:dLbls>
            <c:dLbl>
              <c:idx val="0"/>
              <c:layout>
                <c:manualLayout>
                  <c:x val="-7.386888989405728E-2"/>
                  <c:y val="1.3570038224083671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826F9DA-2934-4574-B57A-D67F391D4FC3}" type="CATEGORYNAME">
                      <a:rPr lang="en-US" sz="1800"/>
                      <a:pPr>
                        <a:defRPr sz="1800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800" baseline="0"/>
                      <a:t>, &lt;1%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63077963475419"/>
                      <c:h val="9.978456207315443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66-4729-9C6A-A80137C2D42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728545207469782"/>
                      <c:h val="0.223610618066388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966-4729-9C6A-A80137C2D42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shade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28196356305521"/>
                      <c:h val="0.23757011638750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966-4729-9C6A-A80137C2D4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EB!$A$2:$A$4</c:f>
              <c:strCache>
                <c:ptCount val="3"/>
                <c:pt idx="0">
                  <c:v>Taxi/TNC</c:v>
                </c:pt>
                <c:pt idx="1">
                  <c:v>Commercial Vehicle (Freight)</c:v>
                </c:pt>
                <c:pt idx="2">
                  <c:v>Private Auto</c:v>
                </c:pt>
              </c:strCache>
            </c:strRef>
          </c:cat>
          <c:val>
            <c:numRef>
              <c:f>EB!$C$2:$C$4</c:f>
              <c:numCache>
                <c:formatCode>0%</c:formatCode>
                <c:ptCount val="3"/>
                <c:pt idx="0">
                  <c:v>0.01</c:v>
                </c:pt>
                <c:pt idx="1">
                  <c:v>0.11</c:v>
                </c:pt>
                <c:pt idx="2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66-4729-9C6A-A80137C2D42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87-4962-9A15-91EA0DFFC95D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87-4962-9A15-91EA0DFFC95D}"/>
              </c:ext>
            </c:extLst>
          </c:dPt>
          <c:dPt>
            <c:idx val="2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87-4962-9A15-91EA0DFFC95D}"/>
              </c:ext>
            </c:extLst>
          </c:dPt>
          <c:dLbls>
            <c:dLbl>
              <c:idx val="0"/>
              <c:layout>
                <c:manualLayout>
                  <c:x val="-6.8606328769089606E-2"/>
                  <c:y val="1.3570038224083671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826F9DA-2934-4574-B57A-D67F391D4FC3}" type="CATEGORYNAME">
                      <a:rPr lang="en-US" sz="1800"/>
                      <a:pPr>
                        <a:defRPr sz="1800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800" baseline="0"/>
                      <a:t>, &lt;1%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6631602017908"/>
                      <c:h val="9.978456207315443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87-4962-9A15-91EA0DFFC95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68765477925937"/>
                      <c:h val="0.223610618066388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287-4962-9A15-91EA0DFFC95D}"/>
                </c:ext>
              </c:extLst>
            </c:dLbl>
            <c:dLbl>
              <c:idx val="2"/>
              <c:layout>
                <c:manualLayout>
                  <c:x val="-1.960183578137625E-2"/>
                  <c:y val="-1.3570038236721752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shade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38128734670633"/>
                      <c:h val="0.23757011638750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287-4962-9A15-91EA0DFFC9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EB!$A$2:$A$4</c:f>
              <c:strCache>
                <c:ptCount val="3"/>
                <c:pt idx="0">
                  <c:v>Taxi/TNC</c:v>
                </c:pt>
                <c:pt idx="1">
                  <c:v>Commercial Vehicle (Freight)</c:v>
                </c:pt>
                <c:pt idx="2">
                  <c:v>Private Auto</c:v>
                </c:pt>
              </c:strCache>
            </c:strRef>
          </c:cat>
          <c:val>
            <c:numRef>
              <c:f>EB!$C$2:$C$4</c:f>
              <c:numCache>
                <c:formatCode>0%</c:formatCode>
                <c:ptCount val="3"/>
                <c:pt idx="0">
                  <c:v>0.01</c:v>
                </c:pt>
                <c:pt idx="1">
                  <c:v>0.1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87-4962-9A15-91EA0DFFC95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712-43E0-A138-B7C3C25B1C2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712-43E0-A138-B7C3C25B1C2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712-43E0-A138-B7C3C25B1C2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712-43E0-A138-B7C3C25B1C2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712-43E0-A138-B7C3C25B1C2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712-43E0-A138-B7C3C25B1C2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3712-43E0-A138-B7C3C25B1C2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3712-43E0-A138-B7C3C25B1C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Combined!$A$2:$A$9</c:f>
              <c:strCache>
                <c:ptCount val="8"/>
                <c:pt idx="0">
                  <c:v>$0-$15k</c:v>
                </c:pt>
                <c:pt idx="1">
                  <c:v>$15-$25k</c:v>
                </c:pt>
                <c:pt idx="2">
                  <c:v>$25k-$50k</c:v>
                </c:pt>
                <c:pt idx="3">
                  <c:v>$50k-$75k</c:v>
                </c:pt>
                <c:pt idx="4">
                  <c:v>$75k-$100k</c:v>
                </c:pt>
                <c:pt idx="5">
                  <c:v>$100k-$150k</c:v>
                </c:pt>
                <c:pt idx="6">
                  <c:v>$150k-$200k</c:v>
                </c:pt>
                <c:pt idx="7">
                  <c:v>Over $200k</c:v>
                </c:pt>
              </c:strCache>
            </c:strRef>
          </c:cat>
          <c:val>
            <c:numRef>
              <c:f>Combined!$C$2:$C$9</c:f>
              <c:numCache>
                <c:formatCode>0%</c:formatCode>
                <c:ptCount val="8"/>
                <c:pt idx="0">
                  <c:v>7.0000000000000007E-2</c:v>
                </c:pt>
                <c:pt idx="1">
                  <c:v>0.05</c:v>
                </c:pt>
                <c:pt idx="2">
                  <c:v>0.17</c:v>
                </c:pt>
                <c:pt idx="3">
                  <c:v>0.17</c:v>
                </c:pt>
                <c:pt idx="4">
                  <c:v>0.13</c:v>
                </c:pt>
                <c:pt idx="5">
                  <c:v>0.19</c:v>
                </c:pt>
                <c:pt idx="6">
                  <c:v>0.12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712-43E0-A138-B7C3C25B1C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7985328"/>
        <c:axId val="737982832"/>
      </c:barChart>
      <c:catAx>
        <c:axId val="737985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Income Range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982832"/>
        <c:crosses val="autoZero"/>
        <c:auto val="0"/>
        <c:lblAlgn val="ctr"/>
        <c:lblOffset val="100"/>
        <c:noMultiLvlLbl val="0"/>
      </c:catAx>
      <c:valAx>
        <c:axId val="73798283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of Trips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73798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407-430F-A0E4-463C7D608D4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407-430F-A0E4-463C7D608D4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07-430F-A0E4-463C7D608D4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407-430F-A0E4-463C7D608D4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407-430F-A0E4-463C7D608D4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407-430F-A0E4-463C7D608D4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407-430F-A0E4-463C7D608D4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407-430F-A0E4-463C7D608D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Combined!$A$2:$A$9</c:f>
              <c:strCache>
                <c:ptCount val="8"/>
                <c:pt idx="0">
                  <c:v>$0-$15k</c:v>
                </c:pt>
                <c:pt idx="1">
                  <c:v>$15-$25k</c:v>
                </c:pt>
                <c:pt idx="2">
                  <c:v>$25k-$50k</c:v>
                </c:pt>
                <c:pt idx="3">
                  <c:v>$50k-$75k</c:v>
                </c:pt>
                <c:pt idx="4">
                  <c:v>$75k-$100k</c:v>
                </c:pt>
                <c:pt idx="5">
                  <c:v>$100k-$150k</c:v>
                </c:pt>
                <c:pt idx="6">
                  <c:v>$150k-$200k</c:v>
                </c:pt>
                <c:pt idx="7">
                  <c:v>Over $200k</c:v>
                </c:pt>
              </c:strCache>
            </c:strRef>
          </c:cat>
          <c:val>
            <c:numRef>
              <c:f>Combined!$C$2:$C$9</c:f>
              <c:numCache>
                <c:formatCode>0%</c:formatCode>
                <c:ptCount val="8"/>
                <c:pt idx="0">
                  <c:v>7.0000000000000007E-2</c:v>
                </c:pt>
                <c:pt idx="1">
                  <c:v>0.05</c:v>
                </c:pt>
                <c:pt idx="2">
                  <c:v>0.17</c:v>
                </c:pt>
                <c:pt idx="3">
                  <c:v>0.16</c:v>
                </c:pt>
                <c:pt idx="4">
                  <c:v>0.13</c:v>
                </c:pt>
                <c:pt idx="5">
                  <c:v>0.18</c:v>
                </c:pt>
                <c:pt idx="6">
                  <c:v>0.11</c:v>
                </c:pt>
                <c:pt idx="7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07-430F-A0E4-463C7D608D4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7985328"/>
        <c:axId val="737982832"/>
      </c:barChart>
      <c:catAx>
        <c:axId val="737985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Income Range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982832"/>
        <c:crosses val="autoZero"/>
        <c:auto val="0"/>
        <c:lblAlgn val="ctr"/>
        <c:lblOffset val="100"/>
        <c:noMultiLvlLbl val="0"/>
      </c:catAx>
      <c:valAx>
        <c:axId val="73798283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of Trips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73798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A91-4449-B5DF-2DCAB0821894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A91-4449-B5DF-2DCAB0821894}"/>
              </c:ext>
            </c:extLst>
          </c:dPt>
          <c:dLbls>
            <c:dLbl>
              <c:idx val="0"/>
              <c:layout>
                <c:manualLayout>
                  <c:x val="0.10058479532163751"/>
                  <c:y val="6.66957601499627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6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46783625730995"/>
                      <c:h val="0.229845870182671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A91-4449-B5DF-2DCAB0821894}"/>
                </c:ext>
              </c:extLst>
            </c:dLbl>
            <c:dLbl>
              <c:idx val="1"/>
              <c:layout>
                <c:manualLayout>
                  <c:x val="0.12641251643197338"/>
                  <c:y val="-0.246831739236653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91-4449-B5DF-2DCAB08218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Placerville_Block_Groups!$A$17:$A$18</c:f>
              <c:strCache>
                <c:ptCount val="2"/>
                <c:pt idx="0">
                  <c:v>Placerville Residents</c:v>
                </c:pt>
                <c:pt idx="1">
                  <c:v>Visitors</c:v>
                </c:pt>
              </c:strCache>
            </c:strRef>
          </c:cat>
          <c:val>
            <c:numRef>
              <c:f>Placerville_Block_Groups!$B$17:$B$18</c:f>
              <c:numCache>
                <c:formatCode>0%</c:formatCode>
                <c:ptCount val="2"/>
                <c:pt idx="0">
                  <c:v>6.9268931947954693E-2</c:v>
                </c:pt>
                <c:pt idx="1">
                  <c:v>0.93073106805204531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91-4449-B5DF-2DCAB082189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1341077093725"/>
          <c:y val="2.7159116049006605E-2"/>
          <c:w val="0.70354125162065584"/>
          <c:h val="0.815483992644632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Combined!$A$14:$A$19</c:f>
              <c:strCache>
                <c:ptCount val="6"/>
                <c:pt idx="0">
                  <c:v>2-4mi</c:v>
                </c:pt>
                <c:pt idx="1">
                  <c:v>4-8mi</c:v>
                </c:pt>
                <c:pt idx="2">
                  <c:v>8-16mi</c:v>
                </c:pt>
                <c:pt idx="3">
                  <c:v>16-32mi</c:v>
                </c:pt>
                <c:pt idx="4">
                  <c:v>32-64mi</c:v>
                </c:pt>
                <c:pt idx="5">
                  <c:v>Over 64mi</c:v>
                </c:pt>
              </c:strCache>
            </c:strRef>
          </c:cat>
          <c:val>
            <c:numRef>
              <c:f>Combined!$C$14:$C$19</c:f>
              <c:numCache>
                <c:formatCode>0%</c:formatCode>
                <c:ptCount val="6"/>
                <c:pt idx="0">
                  <c:v>1.3512753452009337E-2</c:v>
                </c:pt>
                <c:pt idx="1">
                  <c:v>4.1086644731291658E-2</c:v>
                </c:pt>
                <c:pt idx="2">
                  <c:v>8.2201411738237862E-2</c:v>
                </c:pt>
                <c:pt idx="3">
                  <c:v>0.15356168621164826</c:v>
                </c:pt>
                <c:pt idx="4">
                  <c:v>0.19772772012711268</c:v>
                </c:pt>
                <c:pt idx="5">
                  <c:v>0.5119097837397002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E-4C15-997E-7708735D2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00362127"/>
        <c:axId val="1000361711"/>
      </c:barChart>
      <c:catAx>
        <c:axId val="1000362127"/>
        <c:scaling>
          <c:orientation val="minMax"/>
        </c:scaling>
        <c:delete val="0"/>
        <c:axPos val="b"/>
        <c:numFmt formatCode="#,##0;\-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361711"/>
        <c:crosses val="autoZero"/>
        <c:auto val="1"/>
        <c:lblAlgn val="ctr"/>
        <c:lblOffset val="100"/>
        <c:noMultiLvlLbl val="0"/>
      </c:catAx>
      <c:valAx>
        <c:axId val="100036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Percent of</a:t>
                </a:r>
                <a:r>
                  <a:rPr lang="en-US" sz="1800" baseline="0"/>
                  <a:t> Trips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362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52445792049218"/>
          <c:y val="2.5825139744253635E-2"/>
          <c:w val="0.70354125162065584"/>
          <c:h val="0.815483992644632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Combined!$A$14:$A$19</c:f>
              <c:strCache>
                <c:ptCount val="6"/>
                <c:pt idx="0">
                  <c:v>2-4mi</c:v>
                </c:pt>
                <c:pt idx="1">
                  <c:v>4-8mi</c:v>
                </c:pt>
                <c:pt idx="2">
                  <c:v>8-16mi</c:v>
                </c:pt>
                <c:pt idx="3">
                  <c:v>16-32mi</c:v>
                </c:pt>
                <c:pt idx="4">
                  <c:v>32-64mi</c:v>
                </c:pt>
                <c:pt idx="5">
                  <c:v>Over 64mi</c:v>
                </c:pt>
              </c:strCache>
            </c:strRef>
          </c:cat>
          <c:val>
            <c:numRef>
              <c:f>Combined!$C$14:$C$19</c:f>
              <c:numCache>
                <c:formatCode>0%</c:formatCode>
                <c:ptCount val="6"/>
                <c:pt idx="0">
                  <c:v>9.3592989805522785E-3</c:v>
                </c:pt>
                <c:pt idx="1">
                  <c:v>3.8007238211392895E-2</c:v>
                </c:pt>
                <c:pt idx="2">
                  <c:v>6.8033884374212872E-2</c:v>
                </c:pt>
                <c:pt idx="3">
                  <c:v>0.12418967825752655</c:v>
                </c:pt>
                <c:pt idx="4">
                  <c:v>0.21049142948046612</c:v>
                </c:pt>
                <c:pt idx="5">
                  <c:v>0.54991847069584932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AF-47FC-88D3-F1775891C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00362127"/>
        <c:axId val="1000361711"/>
      </c:barChart>
      <c:catAx>
        <c:axId val="1000362127"/>
        <c:scaling>
          <c:orientation val="minMax"/>
        </c:scaling>
        <c:delete val="0"/>
        <c:axPos val="b"/>
        <c:numFmt formatCode="#,##0;\-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361711"/>
        <c:crosses val="autoZero"/>
        <c:auto val="1"/>
        <c:lblAlgn val="ctr"/>
        <c:lblOffset val="100"/>
        <c:noMultiLvlLbl val="0"/>
      </c:catAx>
      <c:valAx>
        <c:axId val="100036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Percent of</a:t>
                </a:r>
                <a:r>
                  <a:rPr lang="en-US" sz="1800" baseline="0"/>
                  <a:t> Trips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362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139079920963"/>
          <c:y val="9.6678507992895207E-2"/>
          <c:w val="0.77681363907039924"/>
          <c:h val="0.82648861028199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D2F-498C-AE75-7ECB10742D5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D2F-498C-AE75-7ECB10742D5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D2F-498C-AE75-7ECB10742D5E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D2F-498C-AE75-7ECB10742D5E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D2F-498C-AE75-7ECB10742D5E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D2F-498C-AE75-7ECB10742D5E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D2F-498C-AE75-7ECB10742D5E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97562612604495"/>
                      <c:h val="0.240297694070544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D2F-498C-AE75-7ECB10742D5E}"/>
                </c:ext>
              </c:extLst>
            </c:dLbl>
            <c:dLbl>
              <c:idx val="2"/>
              <c:layout>
                <c:manualLayout>
                  <c:x val="0.27095845710097416"/>
                  <c:y val="4.21009078898373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58988629129564"/>
                      <c:h val="7.9103823819650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D2F-498C-AE75-7ECB10742D5E}"/>
                </c:ext>
              </c:extLst>
            </c:dLbl>
            <c:dLbl>
              <c:idx val="3"/>
              <c:layout>
                <c:manualLayout>
                  <c:x val="2.6837519643152011E-2"/>
                  <c:y val="-1.723394854458626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28875883964829"/>
                      <c:h val="6.61957320601380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D2F-498C-AE75-7ECB10742D5E}"/>
                </c:ext>
              </c:extLst>
            </c:dLbl>
            <c:dLbl>
              <c:idx val="4"/>
              <c:layout>
                <c:manualLayout>
                  <c:x val="-2.8670543381163389E-2"/>
                  <c:y val="-8.74773516062039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02764145000197"/>
                      <c:h val="0.290488923049198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D2F-498C-AE75-7ECB10742D5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87595310430756"/>
                      <c:h val="0.289099622535816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D2F-498C-AE75-7ECB10742D5E}"/>
                </c:ext>
              </c:extLst>
            </c:dLbl>
            <c:dLbl>
              <c:idx val="6"/>
              <c:layout>
                <c:manualLayout>
                  <c:x val="-1.4011777984297261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87897023361419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BD2F-498C-AE75-7ECB10742D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EB_Trip_Origins!$A$16:$A$22</c:f>
              <c:strCache>
                <c:ptCount val="7"/>
                <c:pt idx="0">
                  <c:v>Bay Area</c:v>
                </c:pt>
                <c:pt idx="1">
                  <c:v>Sacramento Metro</c:v>
                </c:pt>
                <c:pt idx="2">
                  <c:v>Central Coast</c:v>
                </c:pt>
                <c:pt idx="3">
                  <c:v>North Coast</c:v>
                </c:pt>
                <c:pt idx="4">
                  <c:v>San Joaquin Valley</c:v>
                </c:pt>
                <c:pt idx="5">
                  <c:v>Sierra Nevada/Gold Country</c:v>
                </c:pt>
                <c:pt idx="6">
                  <c:v>Placerville</c:v>
                </c:pt>
              </c:strCache>
            </c:strRef>
          </c:cat>
          <c:val>
            <c:numRef>
              <c:f>EB_Trip_Origins!$C$16:$C$22</c:f>
              <c:numCache>
                <c:formatCode>0%</c:formatCode>
                <c:ptCount val="7"/>
                <c:pt idx="0">
                  <c:v>0.13013179821239207</c:v>
                </c:pt>
                <c:pt idx="1">
                  <c:v>0.45026006160682724</c:v>
                </c:pt>
                <c:pt idx="2">
                  <c:v>1.1210422663232843E-2</c:v>
                </c:pt>
                <c:pt idx="3">
                  <c:v>1.5679442508710801E-2</c:v>
                </c:pt>
                <c:pt idx="4">
                  <c:v>2.7697823562086554E-2</c:v>
                </c:pt>
                <c:pt idx="5">
                  <c:v>0.29078927435237084</c:v>
                </c:pt>
                <c:pt idx="6">
                  <c:v>7.4231177094379638E-2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D2F-498C-AE75-7ECB10742D5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139079920963"/>
          <c:y val="9.6678507992895207E-2"/>
          <c:w val="0.77681363907039924"/>
          <c:h val="0.82648861028199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553-4882-869D-F10F5CDBE59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553-4882-869D-F10F5CDBE59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553-4882-869D-F10F5CDBE59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553-4882-869D-F10F5CDBE59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553-4882-869D-F10F5CDBE593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553-4882-869D-F10F5CDBE593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D553-4882-869D-F10F5CDBE593}"/>
              </c:ext>
            </c:extLst>
          </c:dPt>
          <c:dLbls>
            <c:dLbl>
              <c:idx val="1"/>
              <c:layout>
                <c:manualLayout>
                  <c:x val="0"/>
                  <c:y val="9.60574153745274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00046889808215"/>
                      <c:h val="0.22285965215106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553-4882-869D-F10F5CDBE593}"/>
                </c:ext>
              </c:extLst>
            </c:dLbl>
            <c:dLbl>
              <c:idx val="2"/>
              <c:layout>
                <c:manualLayout>
                  <c:x val="0.22045988052844631"/>
                  <c:y val="-1.723530554840993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126047895272808"/>
                      <c:h val="8.2550613528568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553-4882-869D-F10F5CDBE593}"/>
                </c:ext>
              </c:extLst>
            </c:dLbl>
            <c:dLbl>
              <c:idx val="3"/>
              <c:layout>
                <c:manualLayout>
                  <c:x val="-9.9134432528508107E-2"/>
                  <c:y val="-5.17032026375824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06016642755929"/>
                      <c:h val="7.56570341107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553-4882-869D-F10F5CDBE593}"/>
                </c:ext>
              </c:extLst>
            </c:dLbl>
            <c:dLbl>
              <c:idx val="4"/>
              <c:layout>
                <c:manualLayout>
                  <c:x val="-0.14476051444187704"/>
                  <c:y val="-5.1701845633758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998557632722971"/>
                      <c:h val="0.10870333399555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553-4882-869D-F10F5CDBE593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53347976564369"/>
                      <c:h val="0.240668970316355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553-4882-869D-F10F5CDBE593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52572236891519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D553-4882-869D-F10F5CDBE5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EB_Trip_Origins!$A$16:$A$22</c:f>
              <c:strCache>
                <c:ptCount val="7"/>
                <c:pt idx="0">
                  <c:v>Bay Area</c:v>
                </c:pt>
                <c:pt idx="1">
                  <c:v>Sacramento Metro</c:v>
                </c:pt>
                <c:pt idx="2">
                  <c:v>Central Coast</c:v>
                </c:pt>
                <c:pt idx="3">
                  <c:v>North Coast</c:v>
                </c:pt>
                <c:pt idx="4">
                  <c:v>San Joaquin Valley</c:v>
                </c:pt>
                <c:pt idx="5">
                  <c:v>Sierra Nevada/Gold Country</c:v>
                </c:pt>
                <c:pt idx="6">
                  <c:v>Placerville</c:v>
                </c:pt>
              </c:strCache>
            </c:strRef>
          </c:cat>
          <c:val>
            <c:numRef>
              <c:f>EB_Trip_Origins!$C$16:$C$22</c:f>
              <c:numCache>
                <c:formatCode>0%</c:formatCode>
                <c:ptCount val="7"/>
                <c:pt idx="0">
                  <c:v>0.10077606885847326</c:v>
                </c:pt>
                <c:pt idx="1">
                  <c:v>0.39469451107661918</c:v>
                </c:pt>
                <c:pt idx="2">
                  <c:v>7.506702412868633E-3</c:v>
                </c:pt>
                <c:pt idx="3">
                  <c:v>1.2332439678284183E-2</c:v>
                </c:pt>
                <c:pt idx="4">
                  <c:v>2.71482997036828E-2</c:v>
                </c:pt>
                <c:pt idx="5">
                  <c:v>0.36599407365598985</c:v>
                </c:pt>
                <c:pt idx="6">
                  <c:v>9.1547904614082118E-2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553-4882-869D-F10F5CDBE59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2419049950364E-2"/>
          <c:y val="0.10988879421788694"/>
          <c:w val="0.77681363907039924"/>
          <c:h val="0.82648861028199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D19-4C24-9EEC-CFD06A9F6EA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D19-4C24-9EEC-CFD06A9F6EA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D19-4C24-9EEC-CFD06A9F6EA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D19-4C24-9EEC-CFD06A9F6EAF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D19-4C24-9EEC-CFD06A9F6EAF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D19-4C24-9EEC-CFD06A9F6EAF}"/>
              </c:ext>
            </c:extLst>
          </c:dPt>
          <c:dLbls>
            <c:dLbl>
              <c:idx val="1"/>
              <c:layout>
                <c:manualLayout>
                  <c:x val="0.23391824827198177"/>
                  <c:y val="-1.3570038236721752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14417113386028"/>
                      <c:h val="8.5997403237485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D19-4C24-9EEC-CFD06A9F6EA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97017112183963"/>
                      <c:h val="0.172081111918076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D19-4C24-9EEC-CFD06A9F6EA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13883337950946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D19-4C24-9EEC-CFD06A9F6EA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39327603097997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D19-4C24-9EEC-CFD06A9F6EA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713454433073722"/>
                      <c:h val="0.134080119676881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D19-4C24-9EEC-CFD06A9F6E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EB_Trip_Origins!$A$16:$A$21</c:f>
              <c:strCache>
                <c:ptCount val="6"/>
                <c:pt idx="0">
                  <c:v>Sierra Nevada/Gold Country</c:v>
                </c:pt>
                <c:pt idx="1">
                  <c:v>Nevada</c:v>
                </c:pt>
                <c:pt idx="2">
                  <c:v>Out of Region</c:v>
                </c:pt>
                <c:pt idx="3">
                  <c:v>Placerville</c:v>
                </c:pt>
                <c:pt idx="4">
                  <c:v>Apple Hill</c:v>
                </c:pt>
                <c:pt idx="5">
                  <c:v>South Lake Tahoe</c:v>
                </c:pt>
              </c:strCache>
            </c:strRef>
          </c:cat>
          <c:val>
            <c:numRef>
              <c:f>EB_Trip_Origins!$C$16:$C$21</c:f>
              <c:numCache>
                <c:formatCode>0%</c:formatCode>
                <c:ptCount val="6"/>
                <c:pt idx="0">
                  <c:v>0.37616632575863712</c:v>
                </c:pt>
                <c:pt idx="1">
                  <c:v>0.23573089747541259</c:v>
                </c:pt>
                <c:pt idx="2">
                  <c:v>1.2777046148673261E-2</c:v>
                </c:pt>
                <c:pt idx="3">
                  <c:v>0.12919947322704475</c:v>
                </c:pt>
                <c:pt idx="4">
                  <c:v>0.16887556389924066</c:v>
                </c:pt>
                <c:pt idx="5">
                  <c:v>7.7250693490991618E-2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19-4C24-9EEC-CFD06A9F6EA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2419049950364E-2"/>
          <c:y val="0.10988879421788694"/>
          <c:w val="0.77681363907039924"/>
          <c:h val="0.82648861028199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59-417C-BAA3-718D9C4DB33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59-417C-BAA3-718D9C4DB33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959-417C-BAA3-718D9C4DB33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959-417C-BAA3-718D9C4DB33C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959-417C-BAA3-718D9C4DB33C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959-417C-BAA3-718D9C4DB33C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43039226051613"/>
                      <c:h val="0.120465300326657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959-417C-BAA3-718D9C4DB33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169368350135086"/>
                      <c:h val="0.120379266284317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959-417C-BAA3-718D9C4DB33C}"/>
                </c:ext>
              </c:extLst>
            </c:dLbl>
            <c:dLbl>
              <c:idx val="3"/>
              <c:layout>
                <c:manualLayout>
                  <c:x val="-3.4303212617408436E-2"/>
                  <c:y val="-0.11374406039426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95556788601917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959-417C-BAA3-718D9C4DB33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22346555826256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959-417C-BAA3-718D9C4DB33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279015926105711"/>
                      <c:h val="0.120292960841212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959-417C-BAA3-718D9C4DB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EB_Trip_Origins!$A$16:$A$21</c:f>
              <c:strCache>
                <c:ptCount val="6"/>
                <c:pt idx="0">
                  <c:v>Sierra Nevada/Gold Country</c:v>
                </c:pt>
                <c:pt idx="1">
                  <c:v>Nevada</c:v>
                </c:pt>
                <c:pt idx="2">
                  <c:v>Out of Region</c:v>
                </c:pt>
                <c:pt idx="3">
                  <c:v>Placerville</c:v>
                </c:pt>
                <c:pt idx="4">
                  <c:v>Apple Hill</c:v>
                </c:pt>
                <c:pt idx="5">
                  <c:v>South Lake Tahoe</c:v>
                </c:pt>
              </c:strCache>
            </c:strRef>
          </c:cat>
          <c:val>
            <c:numRef>
              <c:f>EB_Trip_Origins!$C$16:$C$21</c:f>
              <c:numCache>
                <c:formatCode>0%</c:formatCode>
                <c:ptCount val="6"/>
                <c:pt idx="0">
                  <c:v>0.30961850051553985</c:v>
                </c:pt>
                <c:pt idx="1">
                  <c:v>0.26560121765601219</c:v>
                </c:pt>
                <c:pt idx="2">
                  <c:v>1.4656061275592871E-2</c:v>
                </c:pt>
                <c:pt idx="3">
                  <c:v>0.10539107379584622</c:v>
                </c:pt>
                <c:pt idx="4">
                  <c:v>0.22187852899297883</c:v>
                </c:pt>
                <c:pt idx="5">
                  <c:v>8.2854617764030053E-2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959-417C-BAA3-718D9C4DB33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82521746247977"/>
          <c:y val="0.12576029273713049"/>
          <c:w val="0.63928415360753721"/>
          <c:h val="0.821472115255665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27-4446-AF7F-CCD908BF971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27-4446-AF7F-CCD908BF971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27-4446-AF7F-CCD908BF971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527-4446-AF7F-CCD908BF971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527-4446-AF7F-CCD908BF9711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527-4446-AF7F-CCD908BF9711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527-4446-AF7F-CCD908BF9711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02925809072767"/>
                      <c:h val="0.161826776833664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527-4446-AF7F-CCD908BF971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527-4446-AF7F-CCD908BF971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527-4446-AF7F-CCD908BF9711}"/>
                </c:ext>
              </c:extLst>
            </c:dLbl>
            <c:dLbl>
              <c:idx val="4"/>
              <c:layout>
                <c:manualLayout>
                  <c:x val="-1.0579103455135208E-2"/>
                  <c:y val="1.71149144254278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27-4446-AF7F-CCD908BF9711}"/>
                </c:ext>
              </c:extLst>
            </c:dLbl>
            <c:dLbl>
              <c:idx val="5"/>
              <c:layout>
                <c:manualLayout>
                  <c:x val="2.3446101981334224E-3"/>
                  <c:y val="5.32638927337330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04593404109163"/>
                      <c:h val="0.197791720539718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4527-4446-AF7F-CCD908BF971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4527-4446-AF7F-CCD908BF97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Combined!$A$18:$A$24</c:f>
              <c:strCache>
                <c:ptCount val="7"/>
                <c:pt idx="0">
                  <c:v>Other</c:v>
                </c:pt>
                <c:pt idx="1">
                  <c:v>Recreation</c:v>
                </c:pt>
                <c:pt idx="2">
                  <c:v>Work</c:v>
                </c:pt>
                <c:pt idx="3">
                  <c:v>Shopping</c:v>
                </c:pt>
                <c:pt idx="4">
                  <c:v>School</c:v>
                </c:pt>
                <c:pt idx="5">
                  <c:v>Commercial (freight)</c:v>
                </c:pt>
                <c:pt idx="6">
                  <c:v>Eat</c:v>
                </c:pt>
              </c:strCache>
            </c:strRef>
          </c:cat>
          <c:val>
            <c:numRef>
              <c:f>Combined!$C$18:$C$24</c:f>
              <c:numCache>
                <c:formatCode>0%</c:formatCode>
                <c:ptCount val="7"/>
                <c:pt idx="0">
                  <c:v>0.02</c:v>
                </c:pt>
                <c:pt idx="1">
                  <c:v>0.26</c:v>
                </c:pt>
                <c:pt idx="2">
                  <c:v>0.25</c:v>
                </c:pt>
                <c:pt idx="3">
                  <c:v>0.19</c:v>
                </c:pt>
                <c:pt idx="4">
                  <c:v>7.0000000000000007E-2</c:v>
                </c:pt>
                <c:pt idx="5">
                  <c:v>0.13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527-4446-AF7F-CCD908BF971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0.75575</cdr:x>
      <cdr:y>0.89682</cdr:y>
    </cdr:from>
    <cdr:to>
      <cdr:x>0.86846</cdr:x>
      <cdr:y>0.92969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D377088E-D110-401B-97BC-C1E1DDC0677B}"/>
            </a:ext>
          </a:extLst>
        </cdr:cNvPr>
        <cdr:cNvSpPr txBox="1"/>
      </cdr:nvSpPr>
      <cdr:spPr>
        <a:xfrm xmlns:a="http://schemas.openxmlformats.org/drawingml/2006/main">
          <a:off x="4193968" y="3724760"/>
          <a:ext cx="625474" cy="13651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chemeClr val="tx1">
                  <a:lumMod val="75000"/>
                  <a:lumOff val="25000"/>
                </a:schemeClr>
              </a:solidFill>
            </a:rPr>
            <a:t>Bay Area</a:t>
          </a:r>
        </a:p>
      </cdr:txBody>
    </cdr:sp>
  </cdr:relSizeAnchor>
  <cdr:relSizeAnchor xmlns:cdr="http://schemas.openxmlformats.org/drawingml/2006/chartDrawing">
    <cdr:from>
      <cdr:x>0.61703</cdr:x>
      <cdr:y>0.89951</cdr:y>
    </cdr:from>
    <cdr:to>
      <cdr:x>0.78834</cdr:x>
      <cdr:y>0.93434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D377088E-D110-401B-97BC-C1E1DDC0677B}"/>
            </a:ext>
          </a:extLst>
        </cdr:cNvPr>
        <cdr:cNvSpPr txBox="1"/>
      </cdr:nvSpPr>
      <cdr:spPr>
        <a:xfrm xmlns:a="http://schemas.openxmlformats.org/drawingml/2006/main">
          <a:off x="3424128" y="3735966"/>
          <a:ext cx="950669" cy="1446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chemeClr val="tx1">
                  <a:lumMod val="75000"/>
                  <a:lumOff val="25000"/>
                </a:schemeClr>
              </a:solidFill>
            </a:rPr>
            <a:t>Sacramento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160520" cy="757000"/>
          </a:xfrm>
          <a:prstGeom prst="rect">
            <a:avLst/>
          </a:prstGeom>
        </p:spPr>
        <p:txBody>
          <a:bodyPr vert="horz" lIns="141044" tIns="70523" rIns="141044" bIns="70523" rtlCol="0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2"/>
            <a:ext cx="4160520" cy="757000"/>
          </a:xfrm>
          <a:prstGeom prst="rect">
            <a:avLst/>
          </a:prstGeom>
        </p:spPr>
        <p:txBody>
          <a:bodyPr vert="horz" lIns="141044" tIns="70523" rIns="141044" bIns="70523" rtlCol="0"/>
          <a:lstStyle>
            <a:lvl1pPr algn="r">
              <a:defRPr sz="1900"/>
            </a:lvl1pPr>
          </a:lstStyle>
          <a:p>
            <a:fld id="{FE3C9B92-ABBF-43A3-8C4B-78D5B1B23DE8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6225" y="1885950"/>
            <a:ext cx="9048750" cy="509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44" tIns="70523" rIns="141044" bIns="705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9"/>
            <a:ext cx="7680960" cy="5940743"/>
          </a:xfrm>
          <a:prstGeom prst="rect">
            <a:avLst/>
          </a:prstGeom>
        </p:spPr>
        <p:txBody>
          <a:bodyPr vert="horz" lIns="141044" tIns="70523" rIns="141044" bIns="705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8"/>
          </a:xfrm>
          <a:prstGeom prst="rect">
            <a:avLst/>
          </a:prstGeom>
        </p:spPr>
        <p:txBody>
          <a:bodyPr vert="horz" lIns="141044" tIns="70523" rIns="141044" bIns="70523" rtlCol="0" anchor="b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8"/>
          </a:xfrm>
          <a:prstGeom prst="rect">
            <a:avLst/>
          </a:prstGeom>
        </p:spPr>
        <p:txBody>
          <a:bodyPr vert="horz" lIns="141044" tIns="70523" rIns="141044" bIns="70523" rtlCol="0" anchor="b"/>
          <a:lstStyle>
            <a:lvl1pPr algn="r">
              <a:defRPr sz="1900"/>
            </a:lvl1pPr>
          </a:lstStyle>
          <a:p>
            <a:fld id="{57151E6E-4615-46CF-9E42-CD3657EBD5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8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617D-98E2-4134-A818-119D908A1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BD48E-0F5F-4C0B-89CB-9893D7A54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DF0E8-B415-49E1-AC8F-7F8B8279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C0112-3793-474C-9127-D9F870B4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6AF86-0D37-40FA-9188-A96A6D9B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0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A922-D674-45CD-93C4-ED20BEF2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2E492-9754-414F-A722-ECA1C1E7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F708A-26BB-4822-A6D2-3DF02544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DB3FF-BA41-48EF-9C46-A24DE8A8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DB526-95CB-433A-B515-703A3590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7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AEFB93-64EB-46D8-9BAF-A365540B1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8479E-0103-4044-9FFD-78F09631A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C0D1-45EA-48FB-A525-4417E7E0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80F95-D5CE-4676-8071-DD0BCFFD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009F7-2C0A-49D9-BD09-D3A294C9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2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2F4807-AD13-42D3-A15D-927AF83FBA56}"/>
              </a:ext>
            </a:extLst>
          </p:cNvPr>
          <p:cNvSpPr/>
          <p:nvPr userDrawn="1"/>
        </p:nvSpPr>
        <p:spPr>
          <a:xfrm>
            <a:off x="0" y="0"/>
            <a:ext cx="12192000" cy="9204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146F-635D-4FB7-BF59-64645543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494D8-8176-45F1-8D49-87E0BBDC9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10D373-B4CD-49E3-BF9C-E469E418F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" y="18660"/>
            <a:ext cx="2161247" cy="8126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75A3B6-6D39-4D5C-80D8-956DE27E2734}"/>
              </a:ext>
            </a:extLst>
          </p:cNvPr>
          <p:cNvSpPr/>
          <p:nvPr userDrawn="1"/>
        </p:nvSpPr>
        <p:spPr>
          <a:xfrm>
            <a:off x="-6220" y="919133"/>
            <a:ext cx="12203300" cy="72467"/>
          </a:xfrm>
          <a:prstGeom prst="rect">
            <a:avLst/>
          </a:prstGeom>
          <a:solidFill>
            <a:srgbClr val="2373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91BF58-6691-497D-98FA-B96E8450E980}"/>
              </a:ext>
            </a:extLst>
          </p:cNvPr>
          <p:cNvSpPr/>
          <p:nvPr userDrawn="1"/>
        </p:nvSpPr>
        <p:spPr>
          <a:xfrm>
            <a:off x="-6220" y="6673195"/>
            <a:ext cx="12192001" cy="72467"/>
          </a:xfrm>
          <a:prstGeom prst="rect">
            <a:avLst/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026" name="Straight Arrow Connector 19">
            <a:extLst>
              <a:ext uri="{FF2B5EF4-FFF2-40B4-BE49-F238E27FC236}">
                <a16:creationId xmlns:a16="http://schemas.microsoft.com/office/drawing/2014/main" id="{54CE6DEF-B699-4081-8ECF-9FC8FC8E882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 flipV="1">
            <a:off x="7018786" y="903257"/>
            <a:ext cx="5172075" cy="7938"/>
          </a:xfrm>
          <a:prstGeom prst="straightConnector1">
            <a:avLst/>
          </a:prstGeom>
          <a:noFill/>
          <a:ln w="50800" algn="ctr">
            <a:solidFill>
              <a:srgbClr val="FFC000"/>
            </a:solidFill>
            <a:miter lim="800000"/>
            <a:headEnd/>
            <a:tailEnd type="diamond" w="sm" len="med"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" name="Straight Arrow Connector 10">
            <a:extLst>
              <a:ext uri="{FF2B5EF4-FFF2-40B4-BE49-F238E27FC236}">
                <a16:creationId xmlns:a16="http://schemas.microsoft.com/office/drawing/2014/main" id="{D52CE8A0-CDEC-43EE-9856-6C40C45B8B0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6220" y="6763463"/>
            <a:ext cx="5819775" cy="1587"/>
          </a:xfrm>
          <a:prstGeom prst="bentConnector3">
            <a:avLst>
              <a:gd name="adj1" fmla="val 49995"/>
            </a:avLst>
          </a:prstGeom>
          <a:noFill/>
          <a:ln w="50800" algn="ctr">
            <a:solidFill>
              <a:srgbClr val="23732A"/>
            </a:solidFill>
            <a:miter lim="800000"/>
            <a:headEnd/>
            <a:tailEnd type="oval" w="med" len="med"/>
          </a:ln>
          <a:effectLst>
            <a:outerShdw blurRad="50800" dist="38100" dir="18900000" algn="b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2686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0522-C079-4990-AC0D-342942A1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23D39-90DF-4A1E-86CA-376E364A7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D5F08-974C-42CC-8CB6-A42528C4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E0902-1BD4-45EF-82B8-A7D7918F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A4A09-7CEE-4704-99EB-0C923698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3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4D86-FD55-407A-82CD-B5B8A7E3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23187-72EC-4313-9CAF-752F7A05D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A5577-4532-4C10-8141-7E73F1AF0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F871B-DDBD-4F82-9A3D-DAF59EC8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0CC2B-F6CA-455F-B3E0-D464DCBB0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767AA-68B6-47DF-AB32-17442971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9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90E9-674B-4748-8261-B09F61437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DF355-7200-44AE-8971-E69C4C4BF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D0126-3300-49AE-AA01-E639C2541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A7935-DAF6-4A2B-A8B9-3B5C0D921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9EDAC-1701-45C9-B4D0-A9A6E6CDC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644078-4CCE-4F7D-8D23-8E357CA2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160786-141F-44FE-8741-B486001A3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AE6E54-A43C-432A-B933-6E4F6D3F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2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4CD7-9D1A-4FC2-922B-533E7EFA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1C3771-ACD1-4B44-B749-07417573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62BA6-4AF0-40D9-9D13-D5B01BF5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1F291-C6C4-4BE8-851D-5C0B4363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2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98770-CFB0-4566-8AB7-6F2334BF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61802-F1DD-4A92-8161-38899CBB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85042-EF82-42CA-9320-9CA28AD8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9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AADA-6031-4F57-91F3-0236F3DE8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FA139-B9AF-4269-BE14-1FB0F20DD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F3914-5481-451E-9AB3-24F7E3CCB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4BBEA-8EAC-4767-8482-EE3E71CD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DEDDC-5CC5-46B9-91DF-FF276356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0215A-6844-4AFA-A78C-DC0E0E50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EEE7-4C73-45FF-9BB9-252780559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718726-EA70-4E86-852E-CE8B3775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17501-CA70-4927-B6A5-55ED27B2A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607CC-8BD7-495C-AF42-842CF835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E41CA-FD1C-4F71-921C-D5FCCE9F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3B314-0748-473B-BDE8-F2338048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7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CD2CE2-81C8-4AF1-8958-FC5FF7D2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60899"/>
            <a:ext cx="10515600" cy="919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4880-621D-4ECD-BF69-9E1A1FA86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92963"/>
            <a:ext cx="10515600" cy="33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CEB70-8FEE-4F4F-91BF-82F1BDEBE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E1E14-2222-48CC-86EC-8DF1F1E875B6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69966-69F7-437D-B145-6F976FEF6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8F55A-D607-49E5-BCD9-8D297D7E5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A23C9-496A-4631-911D-E4FB2AFBA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4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D512C6-0DF7-401A-B0A4-0317E416423C}"/>
              </a:ext>
            </a:extLst>
          </p:cNvPr>
          <p:cNvSpPr/>
          <p:nvPr/>
        </p:nvSpPr>
        <p:spPr>
          <a:xfrm>
            <a:off x="0" y="3315854"/>
            <a:ext cx="12192000" cy="1881057"/>
          </a:xfrm>
          <a:prstGeom prst="rect">
            <a:avLst/>
          </a:prstGeom>
          <a:solidFill>
            <a:srgbClr val="2373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FE03E-3763-4AEB-8405-CC3138409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48454"/>
            <a:ext cx="9144000" cy="137374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El Dorado County Transportation Commission</a:t>
            </a:r>
          </a:p>
          <a:p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June 2,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DF2F4-7CD9-454D-8929-34F69E2AA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8" y="216803"/>
            <a:ext cx="5145337" cy="1934609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589AE-23CA-4D45-9827-AB2E27CDE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36" y="6416724"/>
            <a:ext cx="1335104" cy="341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77D4C-2569-4B72-AA68-1DC659459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2" y="6417422"/>
            <a:ext cx="1726377" cy="3410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C0A34E-0AF7-4B2F-AF4A-F8CEDBC8117B}"/>
              </a:ext>
            </a:extLst>
          </p:cNvPr>
          <p:cNvSpPr/>
          <p:nvPr/>
        </p:nvSpPr>
        <p:spPr>
          <a:xfrm>
            <a:off x="0" y="5148927"/>
            <a:ext cx="12192000" cy="85784"/>
          </a:xfrm>
          <a:prstGeom prst="rect">
            <a:avLst/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4B521D-B1FE-48DE-A96C-6F9FE7EBC628}"/>
              </a:ext>
            </a:extLst>
          </p:cNvPr>
          <p:cNvSpPr/>
          <p:nvPr/>
        </p:nvSpPr>
        <p:spPr>
          <a:xfrm>
            <a:off x="-2766" y="5100258"/>
            <a:ext cx="12192000" cy="478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FB207-5CD1-4657-A7AF-80AE7081EB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 b="26028"/>
          <a:stretch/>
        </p:blipFill>
        <p:spPr>
          <a:xfrm>
            <a:off x="9014692" y="0"/>
            <a:ext cx="3174542" cy="3315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698B05-9A66-4E19-9626-DBC8796B9C1E}"/>
              </a:ext>
            </a:extLst>
          </p:cNvPr>
          <p:cNvSpPr/>
          <p:nvPr/>
        </p:nvSpPr>
        <p:spPr>
          <a:xfrm>
            <a:off x="9014692" y="0"/>
            <a:ext cx="3177308" cy="3315058"/>
          </a:xfrm>
          <a:prstGeom prst="rect">
            <a:avLst/>
          </a:prstGeom>
          <a:gradFill flip="none" rotWithShape="1">
            <a:gsLst>
              <a:gs pos="2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04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to Green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8BBB1-1669-47C6-BD9D-13767A22F031}"/>
              </a:ext>
            </a:extLst>
          </p:cNvPr>
          <p:cNvSpPr txBox="1"/>
          <p:nvPr/>
        </p:nvSpPr>
        <p:spPr>
          <a:xfrm>
            <a:off x="602318" y="1369339"/>
            <a:ext cx="6976778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3732A"/>
                </a:solidFill>
              </a:rPr>
              <a:t>2021 Trip to Green Development: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Planned Trip to Green Implementation: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i="1" dirty="0"/>
              <a:t>Sept. 24-26, 2021: Friday 12am-Sunday 10pm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i="1" dirty="0"/>
              <a:t>Oct. 15-17, 2021: Friday 12am-Sunday 10pm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Caldor Fire: August 14 – October 21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Cancelled Trip to Green Deployment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200" i="1" dirty="0"/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3732A"/>
                </a:solidFill>
              </a:rPr>
              <a:t>2022 Trip to Green Deployment: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Up to 3 Deployments Planned: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i="1" dirty="0"/>
              <a:t>August 6-7, 2022: Saturday 7am-Sunday 7pm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i="1" dirty="0"/>
              <a:t>September 3-5, 2022: Saturday 7am-Monday 7pm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i="1" dirty="0"/>
              <a:t>October 1-2, 2022: Saturday 7am-Sunday 7pm</a:t>
            </a: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5BF7A0-15F9-4157-B301-3DC1A5FA9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134" y="3429000"/>
            <a:ext cx="3357317" cy="31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5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Lessons Learned from Caldor Fire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B313-C698-4BD6-BF81-E932B714159A}"/>
              </a:ext>
            </a:extLst>
          </p:cNvPr>
          <p:cNvSpPr txBox="1"/>
          <p:nvPr/>
        </p:nvSpPr>
        <p:spPr>
          <a:xfrm>
            <a:off x="602317" y="1369339"/>
            <a:ext cx="7270231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23732A"/>
                </a:solidFill>
              </a:rPr>
              <a:t>Continuous Green and Detours Implemented: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Set-up takes about 2 hours, can consider daylight hour only versus 24-hours/day during weekends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Revealed specific locations to intercept detoured traffic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Ensure plenty of signage for no lefts off US 50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Close left turns from US 50 first, then close the side streets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Each intersection does need to be staffed. Experienced a lot of public interactions.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Bike and pedestrian activity higher than expected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Identified additional CMS locations</a:t>
            </a:r>
          </a:p>
        </p:txBody>
      </p:sp>
      <p:pic>
        <p:nvPicPr>
          <p:cNvPr id="5" name="Picture 4" descr="A picture containing text, outdoor, sky, red&#10;&#10;Description automatically generated">
            <a:extLst>
              <a:ext uri="{FF2B5EF4-FFF2-40B4-BE49-F238E27FC236}">
                <a16:creationId xmlns:a16="http://schemas.microsoft.com/office/drawing/2014/main" id="{0F707DD3-DF80-4F11-8DD1-EADA15A06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21548"/>
          <a:stretch/>
        </p:blipFill>
        <p:spPr>
          <a:xfrm>
            <a:off x="8369559" y="4152122"/>
            <a:ext cx="3702138" cy="2212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4C2F868-FB6C-4A29-8F96-93F290E2B55F}"/>
              </a:ext>
            </a:extLst>
          </p:cNvPr>
          <p:cNvSpPr txBox="1"/>
          <p:nvPr/>
        </p:nvSpPr>
        <p:spPr>
          <a:xfrm>
            <a:off x="8520203" y="6145849"/>
            <a:ext cx="3398423" cy="400110"/>
          </a:xfrm>
          <a:prstGeom prst="rect">
            <a:avLst/>
          </a:prstGeom>
          <a:solidFill>
            <a:srgbClr val="237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Caldor Fire Closure</a:t>
            </a:r>
          </a:p>
        </p:txBody>
      </p:sp>
    </p:spTree>
    <p:extLst>
      <p:ext uri="{BB962C8B-B14F-4D97-AF65-F5344CB8AC3E}">
        <p14:creationId xmlns:p14="http://schemas.microsoft.com/office/powerpoint/2010/main" val="193070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Final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B313-C698-4BD6-BF81-E932B714159A}"/>
              </a:ext>
            </a:extLst>
          </p:cNvPr>
          <p:cNvSpPr txBox="1"/>
          <p:nvPr/>
        </p:nvSpPr>
        <p:spPr>
          <a:xfrm>
            <a:off x="4355713" y="1264836"/>
            <a:ext cx="5798482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23732A"/>
                </a:solidFill>
              </a:rPr>
              <a:t>US 50 Access Control Action Plan and Proof of Concept Draft Report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Documents the development of the Access Control Plan and Proof of Concept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Includes risk matrix, proof of concept plan sheets, and documents coordination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Also includes lessons learned from Caldor Fire</a:t>
            </a:r>
          </a:p>
          <a:p>
            <a:pPr lvl="1">
              <a:spcAft>
                <a:spcPts val="600"/>
              </a:spcAft>
            </a:pPr>
            <a:endParaRPr lang="en-US" sz="22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36678-34BA-4FF2-A283-5BF398F9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49" y="1369339"/>
            <a:ext cx="3520341" cy="4555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570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to Green Grant 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B313-C698-4BD6-BF81-E932B714159A}"/>
              </a:ext>
            </a:extLst>
          </p:cNvPr>
          <p:cNvSpPr txBox="1"/>
          <p:nvPr/>
        </p:nvSpPr>
        <p:spPr>
          <a:xfrm>
            <a:off x="539491" y="1264836"/>
            <a:ext cx="7428851" cy="5986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23732A"/>
                </a:solidFill>
              </a:rPr>
              <a:t>INFRA/Rural Grant Application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Grant application submitted for long term trip to green infrastructure and PSR for future ultimate improvements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Total grant request of $12,240,000 (RURAL)</a:t>
            </a:r>
          </a:p>
          <a:p>
            <a:pPr lvl="6">
              <a:spcAft>
                <a:spcPts val="1200"/>
              </a:spcAft>
            </a:pPr>
            <a:r>
              <a:rPr lang="en-US" sz="2200" dirty="0"/>
              <a:t>$10,050,000 (INFRA)</a:t>
            </a:r>
          </a:p>
          <a:p>
            <a:pPr lvl="6">
              <a:spcAft>
                <a:spcPts val="1200"/>
              </a:spcAft>
            </a:pPr>
            <a:r>
              <a:rPr lang="en-US" sz="2200" dirty="0"/>
              <a:t>$16,750,000 (Total Project Cost)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Submitted May 23, 2022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Competitive grant process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Future rounds of grant funding through this program are anticipated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  <a:p>
            <a:pPr lvl="1">
              <a:spcAft>
                <a:spcPts val="600"/>
              </a:spcAft>
            </a:pPr>
            <a:endParaRPr lang="en-US" sz="22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82DC6-C0AA-4BF0-AC2E-DF2D1304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730" y="4313688"/>
            <a:ext cx="4001658" cy="22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8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B9DB27-BE07-4C60-9BD5-AC801E99C513}"/>
              </a:ext>
            </a:extLst>
          </p:cNvPr>
          <p:cNvSpPr/>
          <p:nvPr/>
        </p:nvSpPr>
        <p:spPr>
          <a:xfrm>
            <a:off x="2766" y="3678244"/>
            <a:ext cx="12192000" cy="1881057"/>
          </a:xfrm>
          <a:prstGeom prst="rect">
            <a:avLst/>
          </a:prstGeom>
          <a:solidFill>
            <a:srgbClr val="2373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E39760-9F99-4518-BC6C-F84AC5932184}"/>
              </a:ext>
            </a:extLst>
          </p:cNvPr>
          <p:cNvSpPr txBox="1">
            <a:spLocks/>
          </p:cNvSpPr>
          <p:nvPr/>
        </p:nvSpPr>
        <p:spPr>
          <a:xfrm>
            <a:off x="1526766" y="3910844"/>
            <a:ext cx="9144000" cy="1373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System User Travel Analysis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C372B-1037-40D2-B407-CBE7F06873DE}"/>
              </a:ext>
            </a:extLst>
          </p:cNvPr>
          <p:cNvSpPr/>
          <p:nvPr/>
        </p:nvSpPr>
        <p:spPr>
          <a:xfrm>
            <a:off x="2766" y="5511317"/>
            <a:ext cx="12192000" cy="85784"/>
          </a:xfrm>
          <a:prstGeom prst="rect">
            <a:avLst/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FB2DF-7EEB-4AB8-BC7E-A178F08D2076}"/>
              </a:ext>
            </a:extLst>
          </p:cNvPr>
          <p:cNvSpPr/>
          <p:nvPr/>
        </p:nvSpPr>
        <p:spPr>
          <a:xfrm>
            <a:off x="0" y="5462648"/>
            <a:ext cx="12192000" cy="478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5595AC-6708-438E-B47A-7D2D225E8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6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System User Travel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B313-C698-4BD6-BF81-E932B714159A}"/>
              </a:ext>
            </a:extLst>
          </p:cNvPr>
          <p:cNvSpPr txBox="1"/>
          <p:nvPr/>
        </p:nvSpPr>
        <p:spPr>
          <a:xfrm>
            <a:off x="4320878" y="1508676"/>
            <a:ext cx="5798482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23732A"/>
                </a:solidFill>
              </a:rPr>
              <a:t>Purpose and Methods: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200" u="sng" dirty="0"/>
              <a:t>Purpose</a:t>
            </a:r>
            <a:r>
              <a:rPr lang="en-US" sz="2200" dirty="0"/>
              <a:t>: Develop an understanding of US 50 travel patterns including origin/destination, travel characteristics, and traveler information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u="sng" dirty="0"/>
              <a:t>Method</a:t>
            </a:r>
            <a:r>
              <a:rPr lang="en-US" sz="2200" dirty="0"/>
              <a:t>: Applied the Replica platform leveraging SACOG’s license agreement to mine data obtained from location-based devices</a:t>
            </a:r>
          </a:p>
          <a:p>
            <a:pPr marL="339725">
              <a:spcAft>
                <a:spcPts val="1200"/>
              </a:spcAft>
            </a:pPr>
            <a:r>
              <a:rPr lang="en-US" sz="2000" i="1" dirty="0"/>
              <a:t>Replicahq.com</a:t>
            </a:r>
          </a:p>
          <a:p>
            <a:pPr lvl="1">
              <a:spcAft>
                <a:spcPts val="600"/>
              </a:spcAft>
            </a:pPr>
            <a:endParaRPr lang="en-US" sz="22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pic>
        <p:nvPicPr>
          <p:cNvPr id="5" name="Picture 4" descr="A picture containing text, sky, outdoor, tree&#10;&#10;Description automatically generated">
            <a:extLst>
              <a:ext uri="{FF2B5EF4-FFF2-40B4-BE49-F238E27FC236}">
                <a16:creationId xmlns:a16="http://schemas.microsoft.com/office/drawing/2014/main" id="{D9C33CB6-3B49-4FE0-8476-48CE3E2E6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r="17794"/>
          <a:stretch/>
        </p:blipFill>
        <p:spPr>
          <a:xfrm>
            <a:off x="9262" y="1005169"/>
            <a:ext cx="2377166" cy="56584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2EDDDB-69B8-454E-AF56-9EFAD56FBD9F}"/>
              </a:ext>
            </a:extLst>
          </p:cNvPr>
          <p:cNvSpPr/>
          <p:nvPr/>
        </p:nvSpPr>
        <p:spPr>
          <a:xfrm>
            <a:off x="-40776" y="1005169"/>
            <a:ext cx="2427204" cy="56584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2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D6CFA90-A201-46D2-8E74-0327E27FFBD6}"/>
              </a:ext>
            </a:extLst>
          </p:cNvPr>
          <p:cNvCxnSpPr>
            <a:cxnSpLocks/>
          </p:cNvCxnSpPr>
          <p:nvPr/>
        </p:nvCxnSpPr>
        <p:spPr>
          <a:xfrm flipH="1" flipV="1">
            <a:off x="5904869" y="4381835"/>
            <a:ext cx="3613600" cy="724984"/>
          </a:xfrm>
          <a:prstGeom prst="line">
            <a:avLst/>
          </a:prstGeom>
          <a:ln w="76200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18B73D-FA97-490B-8A1B-E85E381CCC10}"/>
              </a:ext>
            </a:extLst>
          </p:cNvPr>
          <p:cNvCxnSpPr>
            <a:cxnSpLocks/>
          </p:cNvCxnSpPr>
          <p:nvPr/>
        </p:nvCxnSpPr>
        <p:spPr>
          <a:xfrm flipV="1">
            <a:off x="2290730" y="4381834"/>
            <a:ext cx="3578847" cy="820957"/>
          </a:xfrm>
          <a:prstGeom prst="line">
            <a:avLst/>
          </a:prstGeom>
          <a:ln w="76200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3DF60D-884D-4EF9-B809-BE59BD1FAA21}"/>
              </a:ext>
            </a:extLst>
          </p:cNvPr>
          <p:cNvSpPr/>
          <p:nvPr/>
        </p:nvSpPr>
        <p:spPr>
          <a:xfrm>
            <a:off x="1311393" y="4188822"/>
            <a:ext cx="1958675" cy="1905667"/>
          </a:xfrm>
          <a:prstGeom prst="roundRect">
            <a:avLst>
              <a:gd name="adj" fmla="val 5195"/>
            </a:avLst>
          </a:prstGeom>
          <a:solidFill>
            <a:srgbClr val="237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u="sng" dirty="0">
                <a:latin typeface="Agency FB" panose="020B0503020202020204" pitchFamily="34" charset="0"/>
              </a:rPr>
              <a:t>US 50 ADT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Total: 45,200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EB: 22,300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WB: 22,900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Average Daily Traffic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9E872F7-7442-4FE5-934F-D964FF185145}"/>
              </a:ext>
            </a:extLst>
          </p:cNvPr>
          <p:cNvSpPr txBox="1"/>
          <p:nvPr/>
        </p:nvSpPr>
        <p:spPr>
          <a:xfrm>
            <a:off x="1337681" y="3848857"/>
            <a:ext cx="1932387" cy="33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200" b="1" dirty="0">
                <a:solidFill>
                  <a:srgbClr val="767171"/>
                </a:solidFill>
              </a:rPr>
              <a:t>Weekday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24D701-18FD-44D3-A647-1B452D595B00}"/>
              </a:ext>
            </a:extLst>
          </p:cNvPr>
          <p:cNvSpPr/>
          <p:nvPr/>
        </p:nvSpPr>
        <p:spPr>
          <a:xfrm>
            <a:off x="4912387" y="3496490"/>
            <a:ext cx="1958675" cy="1905667"/>
          </a:xfrm>
          <a:prstGeom prst="roundRect">
            <a:avLst>
              <a:gd name="adj" fmla="val 5195"/>
            </a:avLst>
          </a:prstGeom>
          <a:solidFill>
            <a:srgbClr val="237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u="sng" dirty="0">
                <a:latin typeface="Agency FB" panose="020B0503020202020204" pitchFamily="34" charset="0"/>
              </a:rPr>
              <a:t>US 50 ADT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Total: 49,600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EB: 25,700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WB: 23,900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919843-B3FD-4AA7-981E-CA3276639D32}"/>
              </a:ext>
            </a:extLst>
          </p:cNvPr>
          <p:cNvSpPr txBox="1"/>
          <p:nvPr/>
        </p:nvSpPr>
        <p:spPr>
          <a:xfrm>
            <a:off x="4938675" y="3169425"/>
            <a:ext cx="1932387" cy="33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200" b="1" dirty="0">
                <a:solidFill>
                  <a:srgbClr val="767171"/>
                </a:solidFill>
              </a:rPr>
              <a:t>Saturday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D608C62-88CC-46DA-A997-FB75FF19864F}"/>
              </a:ext>
            </a:extLst>
          </p:cNvPr>
          <p:cNvSpPr/>
          <p:nvPr/>
        </p:nvSpPr>
        <p:spPr>
          <a:xfrm>
            <a:off x="8435004" y="4153986"/>
            <a:ext cx="1958675" cy="1905667"/>
          </a:xfrm>
          <a:prstGeom prst="roundRect">
            <a:avLst>
              <a:gd name="adj" fmla="val 5195"/>
            </a:avLst>
          </a:prstGeom>
          <a:solidFill>
            <a:srgbClr val="237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u="sng" dirty="0">
                <a:latin typeface="Agency FB" panose="020B0503020202020204" pitchFamily="34" charset="0"/>
              </a:rPr>
              <a:t>US 50 ADT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Total: 45,300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EB: 20,500</a:t>
            </a:r>
          </a:p>
          <a:p>
            <a:pPr algn="ctr"/>
            <a:r>
              <a:rPr lang="en-US" sz="2800" dirty="0">
                <a:latin typeface="Agency FB" panose="020B0503020202020204" pitchFamily="34" charset="0"/>
              </a:rPr>
              <a:t>WB: 24,800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4EBE1C-842F-477E-8DC9-31E3DFA86BBB}"/>
              </a:ext>
            </a:extLst>
          </p:cNvPr>
          <p:cNvSpPr txBox="1"/>
          <p:nvPr/>
        </p:nvSpPr>
        <p:spPr>
          <a:xfrm>
            <a:off x="8461292" y="3814021"/>
            <a:ext cx="1932387" cy="33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200" b="1" dirty="0">
                <a:solidFill>
                  <a:srgbClr val="767171"/>
                </a:solidFill>
              </a:rPr>
              <a:t>Sunday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FDB895C1-5E76-469F-AE93-151A3FC3566B}"/>
              </a:ext>
            </a:extLst>
          </p:cNvPr>
          <p:cNvSpPr txBox="1">
            <a:spLocks/>
          </p:cNvSpPr>
          <p:nvPr/>
        </p:nvSpPr>
        <p:spPr>
          <a:xfrm>
            <a:off x="778025" y="1773405"/>
            <a:ext cx="10515600" cy="732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Average Daily Traffic</a:t>
            </a:r>
            <a:br>
              <a:rPr lang="en-US" dirty="0"/>
            </a:br>
            <a:r>
              <a:rPr lang="en-US" sz="2000" dirty="0"/>
              <a:t>US 50 West of Placerville Drive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473672-3047-4E0D-A221-62006EB5036F}"/>
              </a:ext>
            </a:extLst>
          </p:cNvPr>
          <p:cNvSpPr txBox="1"/>
          <p:nvPr/>
        </p:nvSpPr>
        <p:spPr>
          <a:xfrm>
            <a:off x="138037" y="1067375"/>
            <a:ext cx="2633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23732A"/>
                </a:solidFill>
              </a:rPr>
              <a:t>PeMS</a:t>
            </a:r>
            <a:r>
              <a:rPr lang="en-US" sz="2000" i="1" dirty="0">
                <a:solidFill>
                  <a:srgbClr val="23732A"/>
                </a:solidFill>
              </a:rPr>
              <a:t> data, Oct. 2019</a:t>
            </a:r>
          </a:p>
        </p:txBody>
      </p:sp>
    </p:spTree>
    <p:extLst>
      <p:ext uri="{BB962C8B-B14F-4D97-AF65-F5344CB8AC3E}">
        <p14:creationId xmlns:p14="http://schemas.microsoft.com/office/powerpoint/2010/main" val="1031899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Residents vs Visitors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2D44D97-8D1A-4B5A-8540-3233C1AD4802}"/>
              </a:ext>
            </a:extLst>
          </p:cNvPr>
          <p:cNvSpPr txBox="1">
            <a:spLocks/>
          </p:cNvSpPr>
          <p:nvPr/>
        </p:nvSpPr>
        <p:spPr>
          <a:xfrm>
            <a:off x="838200" y="1110192"/>
            <a:ext cx="10515600" cy="60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US 50 at Bedford Avenue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6DEF295-BB46-4048-B122-39719DDF5E38}"/>
              </a:ext>
            </a:extLst>
          </p:cNvPr>
          <p:cNvSpPr txBox="1">
            <a:spLocks/>
          </p:cNvSpPr>
          <p:nvPr/>
        </p:nvSpPr>
        <p:spPr>
          <a:xfrm>
            <a:off x="1970012" y="5899282"/>
            <a:ext cx="1671457" cy="380184"/>
          </a:xfrm>
          <a:prstGeom prst="rect">
            <a:avLst/>
          </a:prstGeom>
          <a:solidFill>
            <a:srgbClr val="76717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Weekday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7F4D63D-C8D1-4447-9140-43B254910B8E}"/>
              </a:ext>
            </a:extLst>
          </p:cNvPr>
          <p:cNvSpPr txBox="1">
            <a:spLocks/>
          </p:cNvSpPr>
          <p:nvPr/>
        </p:nvSpPr>
        <p:spPr>
          <a:xfrm>
            <a:off x="7690319" y="5899280"/>
            <a:ext cx="1680982" cy="380185"/>
          </a:xfrm>
          <a:prstGeom prst="rect">
            <a:avLst/>
          </a:prstGeom>
          <a:solidFill>
            <a:srgbClr val="76717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Saturday</a:t>
            </a:r>
          </a:p>
        </p:txBody>
      </p:sp>
      <p:graphicFrame>
        <p:nvGraphicFramePr>
          <p:cNvPr id="14" name="Content Placeholder 12">
            <a:extLst>
              <a:ext uri="{FF2B5EF4-FFF2-40B4-BE49-F238E27FC236}">
                <a16:creationId xmlns:a16="http://schemas.microsoft.com/office/drawing/2014/main" id="{09E9F694-0078-4AF3-BB53-E2B629BE6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057804"/>
              </p:ext>
            </p:extLst>
          </p:nvPr>
        </p:nvGraphicFramePr>
        <p:xfrm>
          <a:off x="334888" y="2018947"/>
          <a:ext cx="5157787" cy="391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ontent Placeholder 13">
            <a:extLst>
              <a:ext uri="{FF2B5EF4-FFF2-40B4-BE49-F238E27FC236}">
                <a16:creationId xmlns:a16="http://schemas.microsoft.com/office/drawing/2014/main" id="{9D2F4A51-6B4E-43B4-A1F5-AF8D63A971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720349"/>
              </p:ext>
            </p:extLst>
          </p:nvPr>
        </p:nvGraphicFramePr>
        <p:xfrm>
          <a:off x="5689526" y="2018948"/>
          <a:ext cx="5605687" cy="391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0EE061-8978-4514-96BB-B5395320DEA8}"/>
              </a:ext>
            </a:extLst>
          </p:cNvPr>
          <p:cNvSpPr txBox="1"/>
          <p:nvPr/>
        </p:nvSpPr>
        <p:spPr>
          <a:xfrm>
            <a:off x="138037" y="1067375"/>
            <a:ext cx="26331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23732A"/>
                </a:solidFill>
              </a:rPr>
              <a:t>Replica data, Sept.-Nov. 2019. Weekday as average Thursday</a:t>
            </a:r>
          </a:p>
        </p:txBody>
      </p:sp>
    </p:spTree>
    <p:extLst>
      <p:ext uri="{BB962C8B-B14F-4D97-AF65-F5344CB8AC3E}">
        <p14:creationId xmlns:p14="http://schemas.microsoft.com/office/powerpoint/2010/main" val="351414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Distance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5ADCDBF-8A4D-44EC-846F-49618F71DD89}"/>
              </a:ext>
            </a:extLst>
          </p:cNvPr>
          <p:cNvSpPr txBox="1">
            <a:spLocks/>
          </p:cNvSpPr>
          <p:nvPr/>
        </p:nvSpPr>
        <p:spPr>
          <a:xfrm>
            <a:off x="838200" y="1110193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US 50 at Bedford Avenue</a:t>
            </a:r>
          </a:p>
        </p:txBody>
      </p:sp>
      <p:graphicFrame>
        <p:nvGraphicFramePr>
          <p:cNvPr id="14" name="Content Placeholder 28">
            <a:extLst>
              <a:ext uri="{FF2B5EF4-FFF2-40B4-BE49-F238E27FC236}">
                <a16:creationId xmlns:a16="http://schemas.microsoft.com/office/drawing/2014/main" id="{D3FBFDCC-7961-433D-8CC4-90269F8F20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707934"/>
              </p:ext>
            </p:extLst>
          </p:nvPr>
        </p:nvGraphicFramePr>
        <p:xfrm>
          <a:off x="546593" y="2046514"/>
          <a:ext cx="5549407" cy="415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8">
            <a:extLst>
              <a:ext uri="{FF2B5EF4-FFF2-40B4-BE49-F238E27FC236}">
                <a16:creationId xmlns:a16="http://schemas.microsoft.com/office/drawing/2014/main" id="{F2990DC2-9E00-4288-A20F-DBCF5F2F1CA0}"/>
              </a:ext>
            </a:extLst>
          </p:cNvPr>
          <p:cNvSpPr txBox="1"/>
          <p:nvPr/>
        </p:nvSpPr>
        <p:spPr>
          <a:xfrm>
            <a:off x="2262290" y="3049319"/>
            <a:ext cx="1710471" cy="423909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3732A"/>
                </a:solidFill>
              </a:rPr>
              <a:t>Average Distance = 96 mi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AF48825-501B-4035-9BCE-2CB82E7C63D7}"/>
              </a:ext>
            </a:extLst>
          </p:cNvPr>
          <p:cNvSpPr txBox="1"/>
          <p:nvPr/>
        </p:nvSpPr>
        <p:spPr>
          <a:xfrm>
            <a:off x="1697860" y="5778690"/>
            <a:ext cx="725744" cy="12687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Placerville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A12B289F-53C3-41F8-A593-17E7594CA2D1}"/>
              </a:ext>
            </a:extLst>
          </p:cNvPr>
          <p:cNvSpPr txBox="1"/>
          <p:nvPr/>
        </p:nvSpPr>
        <p:spPr>
          <a:xfrm>
            <a:off x="2423604" y="5778691"/>
            <a:ext cx="606382" cy="25375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Shingle</a:t>
            </a:r>
          </a:p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Springs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08094625-1737-4FA2-86EA-AA2556B5DE47}"/>
              </a:ext>
            </a:extLst>
          </p:cNvPr>
          <p:cNvSpPr txBox="1"/>
          <p:nvPr/>
        </p:nvSpPr>
        <p:spPr>
          <a:xfrm>
            <a:off x="2983200" y="5778691"/>
            <a:ext cx="606382" cy="25375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Dorado </a:t>
            </a:r>
          </a:p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Hills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6AE6E0B-8421-44A6-90B1-5D9B58DC2C39}"/>
              </a:ext>
            </a:extLst>
          </p:cNvPr>
          <p:cNvSpPr txBox="1"/>
          <p:nvPr/>
        </p:nvSpPr>
        <p:spPr>
          <a:xfrm>
            <a:off x="3517106" y="5782480"/>
            <a:ext cx="725744" cy="1268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Folsom</a:t>
            </a:r>
          </a:p>
        </p:txBody>
      </p:sp>
      <p:graphicFrame>
        <p:nvGraphicFramePr>
          <p:cNvPr id="20" name="Content Placeholder 34">
            <a:extLst>
              <a:ext uri="{FF2B5EF4-FFF2-40B4-BE49-F238E27FC236}">
                <a16:creationId xmlns:a16="http://schemas.microsoft.com/office/drawing/2014/main" id="{1A711AAB-32DA-4F23-B923-E5A27524D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10120"/>
              </p:ext>
            </p:extLst>
          </p:nvPr>
        </p:nvGraphicFramePr>
        <p:xfrm>
          <a:off x="5805982" y="2053255"/>
          <a:ext cx="5549406" cy="405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8">
            <a:extLst>
              <a:ext uri="{FF2B5EF4-FFF2-40B4-BE49-F238E27FC236}">
                <a16:creationId xmlns:a16="http://schemas.microsoft.com/office/drawing/2014/main" id="{A36F243B-D62B-4D65-BF3B-6A59CC71FBDC}"/>
              </a:ext>
            </a:extLst>
          </p:cNvPr>
          <p:cNvSpPr txBox="1"/>
          <p:nvPr/>
        </p:nvSpPr>
        <p:spPr>
          <a:xfrm>
            <a:off x="7386885" y="3030514"/>
            <a:ext cx="1774531" cy="423909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3732A"/>
                </a:solidFill>
              </a:rPr>
              <a:t>Average Distance = 104 mi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C8C5659B-E219-4D43-B26C-7B827F39B7CB}"/>
              </a:ext>
            </a:extLst>
          </p:cNvPr>
          <p:cNvSpPr txBox="1"/>
          <p:nvPr/>
        </p:nvSpPr>
        <p:spPr>
          <a:xfrm>
            <a:off x="6855647" y="5724128"/>
            <a:ext cx="725744" cy="126877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Placerville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DBAF7B0E-64BC-499E-8C7D-FD37655C23D0}"/>
              </a:ext>
            </a:extLst>
          </p:cNvPr>
          <p:cNvSpPr txBox="1"/>
          <p:nvPr/>
        </p:nvSpPr>
        <p:spPr>
          <a:xfrm>
            <a:off x="7579228" y="5712658"/>
            <a:ext cx="606382" cy="25375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Shingle</a:t>
            </a:r>
          </a:p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Springs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74C8CFF0-A8A6-452C-B8A7-7B8267C6C9B5}"/>
              </a:ext>
            </a:extLst>
          </p:cNvPr>
          <p:cNvSpPr txBox="1"/>
          <p:nvPr/>
        </p:nvSpPr>
        <p:spPr>
          <a:xfrm>
            <a:off x="8180083" y="5712658"/>
            <a:ext cx="606382" cy="25375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Dorado </a:t>
            </a:r>
          </a:p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Hills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95702305-5D6A-4D7C-883E-A02E7EBBE9E3}"/>
              </a:ext>
            </a:extLst>
          </p:cNvPr>
          <p:cNvSpPr txBox="1"/>
          <p:nvPr/>
        </p:nvSpPr>
        <p:spPr>
          <a:xfrm>
            <a:off x="8776493" y="5715251"/>
            <a:ext cx="606382" cy="12687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Folsom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EAABE581-8EA9-45E0-A600-2882C1A1F4F6}"/>
              </a:ext>
            </a:extLst>
          </p:cNvPr>
          <p:cNvSpPr txBox="1"/>
          <p:nvPr/>
        </p:nvSpPr>
        <p:spPr>
          <a:xfrm>
            <a:off x="9358384" y="5712656"/>
            <a:ext cx="606382" cy="12687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Sacramento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8B8C45DB-4552-4FDB-AD71-03482C66DCC5}"/>
              </a:ext>
            </a:extLst>
          </p:cNvPr>
          <p:cNvSpPr txBox="1"/>
          <p:nvPr/>
        </p:nvSpPr>
        <p:spPr>
          <a:xfrm>
            <a:off x="9954794" y="5704981"/>
            <a:ext cx="606382" cy="12687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Bay Area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A1399BC-EF86-449D-BD6A-6AE0DAAAF2B7}"/>
              </a:ext>
            </a:extLst>
          </p:cNvPr>
          <p:cNvSpPr txBox="1">
            <a:spLocks/>
          </p:cNvSpPr>
          <p:nvPr/>
        </p:nvSpPr>
        <p:spPr>
          <a:xfrm>
            <a:off x="2301305" y="6180033"/>
            <a:ext cx="1671457" cy="380184"/>
          </a:xfrm>
          <a:prstGeom prst="rect">
            <a:avLst/>
          </a:prstGeom>
          <a:solidFill>
            <a:srgbClr val="76717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Weekday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B821F7-2C3F-4E81-8E7C-BAB5ACD8B55A}"/>
              </a:ext>
            </a:extLst>
          </p:cNvPr>
          <p:cNvSpPr txBox="1">
            <a:spLocks/>
          </p:cNvSpPr>
          <p:nvPr/>
        </p:nvSpPr>
        <p:spPr>
          <a:xfrm>
            <a:off x="8106862" y="6170064"/>
            <a:ext cx="1680982" cy="380185"/>
          </a:xfrm>
          <a:prstGeom prst="rect">
            <a:avLst/>
          </a:prstGeom>
          <a:solidFill>
            <a:srgbClr val="76717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1031247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Distance Takeaways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7E0CB4-B6E7-4F55-ABDD-45CC5037BF1F}"/>
              </a:ext>
            </a:extLst>
          </p:cNvPr>
          <p:cNvSpPr txBox="1"/>
          <p:nvPr/>
        </p:nvSpPr>
        <p:spPr>
          <a:xfrm>
            <a:off x="803629" y="1525506"/>
            <a:ext cx="7444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u="sng" dirty="0">
                <a:solidFill>
                  <a:srgbClr val="23732A"/>
                </a:solidFill>
              </a:rPr>
              <a:t>Summary Data: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3679DD-7195-4255-8427-DA5C84DECDA8}"/>
              </a:ext>
            </a:extLst>
          </p:cNvPr>
          <p:cNvSpPr txBox="1"/>
          <p:nvPr/>
        </p:nvSpPr>
        <p:spPr>
          <a:xfrm>
            <a:off x="803629" y="2260966"/>
            <a:ext cx="128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373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76%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1BBF4C-87E0-4234-B0E9-4846B823E0E4}"/>
              </a:ext>
            </a:extLst>
          </p:cNvPr>
          <p:cNvSpPr txBox="1"/>
          <p:nvPr/>
        </p:nvSpPr>
        <p:spPr>
          <a:xfrm>
            <a:off x="1888479" y="2307371"/>
            <a:ext cx="744440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Percent of vehicles on US 50 in Placerville on Saturdays that are traveling at least 32 miles. </a:t>
            </a:r>
          </a:p>
          <a:p>
            <a:pPr lvl="1">
              <a:spcAft>
                <a:spcPts val="1200"/>
              </a:spcAft>
            </a:pPr>
            <a:r>
              <a:rPr lang="en-US" sz="2200" i="1" dirty="0"/>
              <a:t>This equates to approximately </a:t>
            </a:r>
            <a:r>
              <a:rPr lang="en-US" sz="2200" b="1" i="1" dirty="0">
                <a:solidFill>
                  <a:srgbClr val="23732A"/>
                </a:solidFill>
              </a:rPr>
              <a:t>38,000 </a:t>
            </a:r>
            <a:r>
              <a:rPr lang="en-US" sz="2200" i="1" dirty="0"/>
              <a:t>long-distance vehicle trips; or </a:t>
            </a:r>
            <a:r>
              <a:rPr lang="en-US" sz="2200" b="1" i="1" dirty="0">
                <a:solidFill>
                  <a:srgbClr val="23732A"/>
                </a:solidFill>
              </a:rPr>
              <a:t>63,000</a:t>
            </a:r>
            <a:r>
              <a:rPr lang="en-US" sz="2200" i="1" dirty="0"/>
              <a:t> long-distance person trips.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2C296-CE4F-46A1-A5F4-5DC9C4B33787}"/>
              </a:ext>
            </a:extLst>
          </p:cNvPr>
          <p:cNvSpPr txBox="1"/>
          <p:nvPr/>
        </p:nvSpPr>
        <p:spPr>
          <a:xfrm>
            <a:off x="3841566" y="4197232"/>
            <a:ext cx="790359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The 63,000 persons making long distance trips on US 50 during one Saturday is equal to nearly 6 times the population of Placerville.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1260D-5217-45DE-9175-0637A76F62F0}"/>
              </a:ext>
            </a:extLst>
          </p:cNvPr>
          <p:cNvSpPr txBox="1"/>
          <p:nvPr/>
        </p:nvSpPr>
        <p:spPr>
          <a:xfrm>
            <a:off x="3156213" y="4166454"/>
            <a:ext cx="79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373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6x</a:t>
            </a:r>
          </a:p>
        </p:txBody>
      </p:sp>
    </p:spTree>
    <p:extLst>
      <p:ext uri="{BB962C8B-B14F-4D97-AF65-F5344CB8AC3E}">
        <p14:creationId xmlns:p14="http://schemas.microsoft.com/office/powerpoint/2010/main" val="27679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08923-4B1F-4741-9B32-D8CB321F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8627"/>
            <a:ext cx="10543524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Agenda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16BCA-2E5F-4A04-9A11-1BF8AA4DF2C3}"/>
              </a:ext>
            </a:extLst>
          </p:cNvPr>
          <p:cNvSpPr txBox="1"/>
          <p:nvPr/>
        </p:nvSpPr>
        <p:spPr>
          <a:xfrm>
            <a:off x="568036" y="1286823"/>
            <a:ext cx="9159437" cy="2366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Study Purpose and Recap 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US 50 Trip to Green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US 50 Corridor System User Traveler Analysis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Financing Investment Strategy Overview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Next Steps</a:t>
            </a:r>
          </a:p>
        </p:txBody>
      </p:sp>
      <p:pic>
        <p:nvPicPr>
          <p:cNvPr id="28" name="Picture 2" descr="Image result for agenda sign">
            <a:extLst>
              <a:ext uri="{FF2B5EF4-FFF2-40B4-BE49-F238E27FC236}">
                <a16:creationId xmlns:a16="http://schemas.microsoft.com/office/drawing/2014/main" id="{4B0C976F-41F6-44D8-A014-64700087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66" y="4642922"/>
            <a:ext cx="3244384" cy="185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41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Origins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C1E8A9C-C732-4762-AA73-E7806D1EF5B0}"/>
              </a:ext>
            </a:extLst>
          </p:cNvPr>
          <p:cNvSpPr txBox="1">
            <a:spLocks/>
          </p:cNvSpPr>
          <p:nvPr/>
        </p:nvSpPr>
        <p:spPr>
          <a:xfrm>
            <a:off x="838200" y="1110193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Eastbound US 50 at Bedford Avenue</a:t>
            </a:r>
          </a:p>
        </p:txBody>
      </p:sp>
      <p:graphicFrame>
        <p:nvGraphicFramePr>
          <p:cNvPr id="8" name="Content Placeholder 14">
            <a:extLst>
              <a:ext uri="{FF2B5EF4-FFF2-40B4-BE49-F238E27FC236}">
                <a16:creationId xmlns:a16="http://schemas.microsoft.com/office/drawing/2014/main" id="{BCD10718-C024-447A-99EB-DE10A923D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1599706"/>
              </p:ext>
            </p:extLst>
          </p:nvPr>
        </p:nvGraphicFramePr>
        <p:xfrm>
          <a:off x="6412668" y="2286530"/>
          <a:ext cx="5438282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17">
            <a:extLst>
              <a:ext uri="{FF2B5EF4-FFF2-40B4-BE49-F238E27FC236}">
                <a16:creationId xmlns:a16="http://schemas.microsoft.com/office/drawing/2014/main" id="{AA7AF27A-F657-425F-94DA-5515ADC60A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2228747"/>
              </p:ext>
            </p:extLst>
          </p:nvPr>
        </p:nvGraphicFramePr>
        <p:xfrm>
          <a:off x="202599" y="2270729"/>
          <a:ext cx="5438282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B4E618E-FE87-4D29-B22D-365A46D99656}"/>
              </a:ext>
            </a:extLst>
          </p:cNvPr>
          <p:cNvSpPr txBox="1">
            <a:spLocks/>
          </p:cNvSpPr>
          <p:nvPr/>
        </p:nvSpPr>
        <p:spPr>
          <a:xfrm>
            <a:off x="2266471" y="6180033"/>
            <a:ext cx="1671457" cy="380184"/>
          </a:xfrm>
          <a:prstGeom prst="rect">
            <a:avLst/>
          </a:prstGeom>
          <a:solidFill>
            <a:srgbClr val="76717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Weekday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E307BD4-6074-4DBD-AA03-9BFCC144AE11}"/>
              </a:ext>
            </a:extLst>
          </p:cNvPr>
          <p:cNvSpPr txBox="1">
            <a:spLocks/>
          </p:cNvSpPr>
          <p:nvPr/>
        </p:nvSpPr>
        <p:spPr>
          <a:xfrm>
            <a:off x="8516165" y="6170064"/>
            <a:ext cx="1680982" cy="380185"/>
          </a:xfrm>
          <a:prstGeom prst="rect">
            <a:avLst/>
          </a:prstGeom>
          <a:solidFill>
            <a:srgbClr val="76717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3931580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Destinations</a:t>
            </a:r>
          </a:p>
        </p:txBody>
      </p:sp>
      <p:graphicFrame>
        <p:nvGraphicFramePr>
          <p:cNvPr id="21" name="Content Placeholder 10">
            <a:extLst>
              <a:ext uri="{FF2B5EF4-FFF2-40B4-BE49-F238E27FC236}">
                <a16:creationId xmlns:a16="http://schemas.microsoft.com/office/drawing/2014/main" id="{5E8270EB-BAC5-4FE8-9301-0D302BAD9C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13744"/>
              </p:ext>
            </p:extLst>
          </p:nvPr>
        </p:nvGraphicFramePr>
        <p:xfrm>
          <a:off x="317274" y="2212923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ontent Placeholder 11">
            <a:extLst>
              <a:ext uri="{FF2B5EF4-FFF2-40B4-BE49-F238E27FC236}">
                <a16:creationId xmlns:a16="http://schemas.microsoft.com/office/drawing/2014/main" id="{09F5602D-0A0E-4990-8881-CDB72DA4CA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5894"/>
              </p:ext>
            </p:extLst>
          </p:nvPr>
        </p:nvGraphicFramePr>
        <p:xfrm>
          <a:off x="6691538" y="2270729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itle 3">
            <a:extLst>
              <a:ext uri="{FF2B5EF4-FFF2-40B4-BE49-F238E27FC236}">
                <a16:creationId xmlns:a16="http://schemas.microsoft.com/office/drawing/2014/main" id="{919DF1BE-ED93-49ED-983E-A5B74D822E62}"/>
              </a:ext>
            </a:extLst>
          </p:cNvPr>
          <p:cNvSpPr txBox="1">
            <a:spLocks/>
          </p:cNvSpPr>
          <p:nvPr/>
        </p:nvSpPr>
        <p:spPr>
          <a:xfrm>
            <a:off x="838200" y="1110193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Eastbound US 50 at Bedford Avenue (Fall)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894CB7A-5D3F-461B-AFC1-6454B4424EB0}"/>
              </a:ext>
            </a:extLst>
          </p:cNvPr>
          <p:cNvSpPr txBox="1">
            <a:spLocks/>
          </p:cNvSpPr>
          <p:nvPr/>
        </p:nvSpPr>
        <p:spPr>
          <a:xfrm>
            <a:off x="1964643" y="6180033"/>
            <a:ext cx="1671457" cy="380184"/>
          </a:xfrm>
          <a:prstGeom prst="rect">
            <a:avLst/>
          </a:prstGeom>
          <a:solidFill>
            <a:srgbClr val="76717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Weekday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765B76D9-EF4A-499F-99F3-E662517C922E}"/>
              </a:ext>
            </a:extLst>
          </p:cNvPr>
          <p:cNvSpPr txBox="1">
            <a:spLocks/>
          </p:cNvSpPr>
          <p:nvPr/>
        </p:nvSpPr>
        <p:spPr>
          <a:xfrm>
            <a:off x="8359410" y="6170064"/>
            <a:ext cx="1680982" cy="380185"/>
          </a:xfrm>
          <a:prstGeom prst="rect">
            <a:avLst/>
          </a:prstGeom>
          <a:solidFill>
            <a:srgbClr val="76717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3736421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Purpose</a:t>
            </a:r>
          </a:p>
        </p:txBody>
      </p:sp>
      <p:graphicFrame>
        <p:nvGraphicFramePr>
          <p:cNvPr id="7" name="Content Placeholder 10">
            <a:extLst>
              <a:ext uri="{FF2B5EF4-FFF2-40B4-BE49-F238E27FC236}">
                <a16:creationId xmlns:a16="http://schemas.microsoft.com/office/drawing/2014/main" id="{15DA243D-FC13-4634-A5F4-7BCDD0379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66346"/>
              </p:ext>
            </p:extLst>
          </p:nvPr>
        </p:nvGraphicFramePr>
        <p:xfrm>
          <a:off x="436213" y="2212923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11">
            <a:extLst>
              <a:ext uri="{FF2B5EF4-FFF2-40B4-BE49-F238E27FC236}">
                <a16:creationId xmlns:a16="http://schemas.microsoft.com/office/drawing/2014/main" id="{53A55D1C-D277-4936-A5FB-D8915F4A6C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382097"/>
              </p:ext>
            </p:extLst>
          </p:nvPr>
        </p:nvGraphicFramePr>
        <p:xfrm>
          <a:off x="6362210" y="2207938"/>
          <a:ext cx="5315994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3512A08C-D4CC-4FC8-9751-C1C0AFF73471}"/>
              </a:ext>
            </a:extLst>
          </p:cNvPr>
          <p:cNvSpPr txBox="1">
            <a:spLocks/>
          </p:cNvSpPr>
          <p:nvPr/>
        </p:nvSpPr>
        <p:spPr>
          <a:xfrm>
            <a:off x="838200" y="1110193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US 50 at Bedford Avenue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E82B09-1669-41CE-9D34-1A5473983A46}"/>
              </a:ext>
            </a:extLst>
          </p:cNvPr>
          <p:cNvSpPr txBox="1">
            <a:spLocks/>
          </p:cNvSpPr>
          <p:nvPr/>
        </p:nvSpPr>
        <p:spPr>
          <a:xfrm>
            <a:off x="2179379" y="6180033"/>
            <a:ext cx="1671457" cy="380184"/>
          </a:xfrm>
          <a:prstGeom prst="rect">
            <a:avLst/>
          </a:prstGeom>
          <a:solidFill>
            <a:srgbClr val="76717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Weekday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E79CE6F-1184-452E-9DFB-0A7D04DBF4B4}"/>
              </a:ext>
            </a:extLst>
          </p:cNvPr>
          <p:cNvSpPr txBox="1">
            <a:spLocks/>
          </p:cNvSpPr>
          <p:nvPr/>
        </p:nvSpPr>
        <p:spPr>
          <a:xfrm>
            <a:off x="8298460" y="6170064"/>
            <a:ext cx="1680982" cy="380185"/>
          </a:xfrm>
          <a:prstGeom prst="rect">
            <a:avLst/>
          </a:prstGeom>
          <a:solidFill>
            <a:srgbClr val="76717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1020687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Mode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512A08C-D4CC-4FC8-9751-C1C0AFF73471}"/>
              </a:ext>
            </a:extLst>
          </p:cNvPr>
          <p:cNvSpPr txBox="1">
            <a:spLocks/>
          </p:cNvSpPr>
          <p:nvPr/>
        </p:nvSpPr>
        <p:spPr>
          <a:xfrm>
            <a:off x="838200" y="1110193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Eastbound US 50 at Bedford Avenue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6A169-8AD3-4823-BF02-DC4471AEDAA5}"/>
              </a:ext>
            </a:extLst>
          </p:cNvPr>
          <p:cNvSpPr txBox="1"/>
          <p:nvPr/>
        </p:nvSpPr>
        <p:spPr>
          <a:xfrm>
            <a:off x="6654436" y="5747807"/>
            <a:ext cx="496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Private Auto Occupancy = </a:t>
            </a:r>
            <a:r>
              <a:rPr lang="en-US" b="1" dirty="0"/>
              <a:t>1.90 </a:t>
            </a:r>
            <a:r>
              <a:rPr lang="en-US" dirty="0"/>
              <a:t>persons per vehicle</a:t>
            </a:r>
          </a:p>
        </p:txBody>
      </p:sp>
      <p:graphicFrame>
        <p:nvGraphicFramePr>
          <p:cNvPr id="11" name="Content Placeholder 12">
            <a:extLst>
              <a:ext uri="{FF2B5EF4-FFF2-40B4-BE49-F238E27FC236}">
                <a16:creationId xmlns:a16="http://schemas.microsoft.com/office/drawing/2014/main" id="{1336C9AD-5ACF-44BB-A4DC-B0BF97D6EB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162104"/>
              </p:ext>
            </p:extLst>
          </p:nvPr>
        </p:nvGraphicFramePr>
        <p:xfrm>
          <a:off x="230188" y="2063219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92D1D93-D863-4B96-9982-A66EC56BA1A5}"/>
              </a:ext>
            </a:extLst>
          </p:cNvPr>
          <p:cNvSpPr txBox="1"/>
          <p:nvPr/>
        </p:nvSpPr>
        <p:spPr>
          <a:xfrm>
            <a:off x="325255" y="5747807"/>
            <a:ext cx="496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Private Auto Occupancy = </a:t>
            </a:r>
            <a:r>
              <a:rPr lang="en-US" b="1" dirty="0"/>
              <a:t>1.67</a:t>
            </a:r>
            <a:r>
              <a:rPr lang="en-US" dirty="0"/>
              <a:t> persons per vehicle</a:t>
            </a:r>
          </a:p>
        </p:txBody>
      </p:sp>
      <p:graphicFrame>
        <p:nvGraphicFramePr>
          <p:cNvPr id="13" name="Content Placeholder 16">
            <a:extLst>
              <a:ext uri="{FF2B5EF4-FFF2-40B4-BE49-F238E27FC236}">
                <a16:creationId xmlns:a16="http://schemas.microsoft.com/office/drawing/2014/main" id="{75412C76-BB4A-4EE7-B39F-32AA5D10F0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804389"/>
              </p:ext>
            </p:extLst>
          </p:nvPr>
        </p:nvGraphicFramePr>
        <p:xfrm>
          <a:off x="6546668" y="2063219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F0DE913-2E47-4E75-869C-ED36F86F7A5F}"/>
              </a:ext>
            </a:extLst>
          </p:cNvPr>
          <p:cNvSpPr txBox="1">
            <a:spLocks/>
          </p:cNvSpPr>
          <p:nvPr/>
        </p:nvSpPr>
        <p:spPr>
          <a:xfrm>
            <a:off x="1970175" y="6188884"/>
            <a:ext cx="1671457" cy="380184"/>
          </a:xfrm>
          <a:prstGeom prst="rect">
            <a:avLst/>
          </a:prstGeom>
          <a:solidFill>
            <a:srgbClr val="76717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Weekday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A9FC5AF-79C7-423F-B188-33DA055925E7}"/>
              </a:ext>
            </a:extLst>
          </p:cNvPr>
          <p:cNvSpPr txBox="1">
            <a:spLocks/>
          </p:cNvSpPr>
          <p:nvPr/>
        </p:nvSpPr>
        <p:spPr>
          <a:xfrm>
            <a:off x="8298460" y="6170064"/>
            <a:ext cx="1680982" cy="380185"/>
          </a:xfrm>
          <a:prstGeom prst="rect">
            <a:avLst/>
          </a:prstGeom>
          <a:solidFill>
            <a:srgbClr val="76717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2992369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Household Income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512A08C-D4CC-4FC8-9751-C1C0AFF73471}"/>
              </a:ext>
            </a:extLst>
          </p:cNvPr>
          <p:cNvSpPr txBox="1">
            <a:spLocks/>
          </p:cNvSpPr>
          <p:nvPr/>
        </p:nvSpPr>
        <p:spPr>
          <a:xfrm>
            <a:off x="838200" y="1110193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US 50 at Bedford Avenue</a:t>
            </a:r>
          </a:p>
        </p:txBody>
      </p:sp>
      <p:graphicFrame>
        <p:nvGraphicFramePr>
          <p:cNvPr id="14" name="Content Placeholder 10">
            <a:extLst>
              <a:ext uri="{FF2B5EF4-FFF2-40B4-BE49-F238E27FC236}">
                <a16:creationId xmlns:a16="http://schemas.microsoft.com/office/drawing/2014/main" id="{D5DC28A5-EE27-449F-8A74-E9FEE8CB5E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927476"/>
              </p:ext>
            </p:extLst>
          </p:nvPr>
        </p:nvGraphicFramePr>
        <p:xfrm>
          <a:off x="436213" y="2285153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ontent Placeholder 11">
            <a:extLst>
              <a:ext uri="{FF2B5EF4-FFF2-40B4-BE49-F238E27FC236}">
                <a16:creationId xmlns:a16="http://schemas.microsoft.com/office/drawing/2014/main" id="{09C0895C-B632-4590-9406-7E117C976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4886329"/>
              </p:ext>
            </p:extLst>
          </p:nvPr>
        </p:nvGraphicFramePr>
        <p:xfrm>
          <a:off x="6435634" y="2288660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A7BA7F-F285-4D8A-8F05-8BE993AEF348}"/>
              </a:ext>
            </a:extLst>
          </p:cNvPr>
          <p:cNvSpPr txBox="1">
            <a:spLocks/>
          </p:cNvSpPr>
          <p:nvPr/>
        </p:nvSpPr>
        <p:spPr>
          <a:xfrm>
            <a:off x="2179379" y="6180033"/>
            <a:ext cx="1671457" cy="380184"/>
          </a:xfrm>
          <a:prstGeom prst="rect">
            <a:avLst/>
          </a:prstGeom>
          <a:solidFill>
            <a:srgbClr val="76717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Weekday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E86C026-6A15-42DA-B070-8B010A967338}"/>
              </a:ext>
            </a:extLst>
          </p:cNvPr>
          <p:cNvSpPr txBox="1">
            <a:spLocks/>
          </p:cNvSpPr>
          <p:nvPr/>
        </p:nvSpPr>
        <p:spPr>
          <a:xfrm>
            <a:off x="8298460" y="6170064"/>
            <a:ext cx="1680982" cy="380185"/>
          </a:xfrm>
          <a:prstGeom prst="rect">
            <a:avLst/>
          </a:prstGeom>
          <a:solidFill>
            <a:srgbClr val="76717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373353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2ACF4A-EE31-407A-876F-3674EC4B0814}"/>
              </a:ext>
            </a:extLst>
          </p:cNvPr>
          <p:cNvSpPr/>
          <p:nvPr/>
        </p:nvSpPr>
        <p:spPr>
          <a:xfrm>
            <a:off x="2766" y="3678244"/>
            <a:ext cx="12192000" cy="1881057"/>
          </a:xfrm>
          <a:prstGeom prst="rect">
            <a:avLst/>
          </a:prstGeom>
          <a:solidFill>
            <a:srgbClr val="2373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8D9C8F-9281-4E07-8F1E-AEF33CF83A06}"/>
              </a:ext>
            </a:extLst>
          </p:cNvPr>
          <p:cNvSpPr txBox="1">
            <a:spLocks/>
          </p:cNvSpPr>
          <p:nvPr/>
        </p:nvSpPr>
        <p:spPr>
          <a:xfrm>
            <a:off x="1526766" y="3910844"/>
            <a:ext cx="9144000" cy="1373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Financing and Investment Strategy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FDAA35-7963-4558-BF4B-E09955F92E14}"/>
              </a:ext>
            </a:extLst>
          </p:cNvPr>
          <p:cNvSpPr/>
          <p:nvPr/>
        </p:nvSpPr>
        <p:spPr>
          <a:xfrm>
            <a:off x="2766" y="5511317"/>
            <a:ext cx="12192000" cy="85784"/>
          </a:xfrm>
          <a:prstGeom prst="rect">
            <a:avLst/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A07CC-378F-49F8-A473-9AADF380AA64}"/>
              </a:ext>
            </a:extLst>
          </p:cNvPr>
          <p:cNvSpPr/>
          <p:nvPr/>
        </p:nvSpPr>
        <p:spPr>
          <a:xfrm>
            <a:off x="0" y="5462648"/>
            <a:ext cx="12192000" cy="478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20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>
                <a:latin typeface="Gill Sans MT" panose="020B0502020104020203" pitchFamily="34" charset="0"/>
              </a:rPr>
              <a:t>Financing and Investment Strategy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B313-C698-4BD6-BF81-E932B714159A}"/>
              </a:ext>
            </a:extLst>
          </p:cNvPr>
          <p:cNvSpPr txBox="1"/>
          <p:nvPr/>
        </p:nvSpPr>
        <p:spPr>
          <a:xfrm>
            <a:off x="1109282" y="1235108"/>
            <a:ext cx="579848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>
                <a:solidFill>
                  <a:srgbClr val="23732A"/>
                </a:solidFill>
              </a:rPr>
              <a:t>Purpose and Methods: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200" u="sng"/>
              <a:t>Purpose</a:t>
            </a:r>
            <a:r>
              <a:rPr lang="en-US" sz="2200"/>
              <a:t>: Develop a detailed description of financing and investment strategies for potential permanent solutions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u="sng"/>
              <a:t>Method</a:t>
            </a:r>
            <a:r>
              <a:rPr lang="en-US" sz="2200"/>
              <a:t>: Conduct a sketch-level toll feasibility analysis for a potential permanent concept, as well as considerations for tolling a Trip to Green condition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EB07F-E4C5-4816-A31B-62F9D1F86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3" y="4306162"/>
            <a:ext cx="4644919" cy="2250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958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Toll Facility Development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9DFBE-8791-4C5E-929A-3DB3E2834CC2}"/>
              </a:ext>
            </a:extLst>
          </p:cNvPr>
          <p:cNvSpPr txBox="1"/>
          <p:nvPr/>
        </p:nvSpPr>
        <p:spPr>
          <a:xfrm>
            <a:off x="602317" y="1369339"/>
            <a:ext cx="8175923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How do we know how much money we can generate from tolling?</a:t>
            </a:r>
          </a:p>
          <a:p>
            <a:pPr marL="914400" lvl="1">
              <a:lnSpc>
                <a:spcPct val="150000"/>
              </a:lnSpc>
              <a:spcAft>
                <a:spcPts val="1200"/>
              </a:spcAft>
            </a:pPr>
            <a:r>
              <a:rPr lang="en-US" sz="2200" b="1" i="1" dirty="0">
                <a:solidFill>
                  <a:srgbClr val="23732A"/>
                </a:solidFill>
              </a:rPr>
              <a:t>Traffic and Revenue Projection Process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Can we generate enough money to make tolling worthwhile? </a:t>
            </a:r>
          </a:p>
          <a:p>
            <a:pPr marL="914400" lvl="1">
              <a:lnSpc>
                <a:spcPct val="150000"/>
              </a:lnSpc>
              <a:spcAft>
                <a:spcPts val="1200"/>
              </a:spcAft>
            </a:pPr>
            <a:r>
              <a:rPr lang="en-US" sz="2200" b="1" i="1" dirty="0">
                <a:solidFill>
                  <a:srgbClr val="23732A"/>
                </a:solidFill>
              </a:rPr>
              <a:t>Feasibility Assessment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If we can generate enough money, how do we finance it? </a:t>
            </a:r>
          </a:p>
          <a:p>
            <a:pPr marL="914400" lvl="1">
              <a:lnSpc>
                <a:spcPct val="150000"/>
              </a:lnSpc>
              <a:spcAft>
                <a:spcPts val="1200"/>
              </a:spcAft>
            </a:pPr>
            <a:r>
              <a:rPr lang="en-US" sz="2200" b="1" i="1" dirty="0">
                <a:solidFill>
                  <a:srgbClr val="23732A"/>
                </a:solidFill>
              </a:rPr>
              <a:t>Project Financing</a:t>
            </a:r>
          </a:p>
          <a:p>
            <a:pPr lvl="1">
              <a:spcAft>
                <a:spcPts val="600"/>
              </a:spcAft>
            </a:pPr>
            <a:endParaRPr lang="en-US" sz="22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pic>
        <p:nvPicPr>
          <p:cNvPr id="9" name="Graphic 8" descr="Money outline">
            <a:extLst>
              <a:ext uri="{FF2B5EF4-FFF2-40B4-BE49-F238E27FC236}">
                <a16:creationId xmlns:a16="http://schemas.microsoft.com/office/drawing/2014/main" id="{E59232A7-877A-4B9A-B2EF-11D2ABB82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276" y="1962150"/>
            <a:ext cx="666750" cy="666750"/>
          </a:xfrm>
          <a:prstGeom prst="rect">
            <a:avLst/>
          </a:prstGeom>
        </p:spPr>
      </p:pic>
      <p:pic>
        <p:nvPicPr>
          <p:cNvPr id="11" name="Graphic 10" descr="Inbox Check with solid fill">
            <a:extLst>
              <a:ext uri="{FF2B5EF4-FFF2-40B4-BE49-F238E27FC236}">
                <a16:creationId xmlns:a16="http://schemas.microsoft.com/office/drawing/2014/main" id="{A1455F0A-9C67-4DB9-95EB-656E40613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276" y="3228374"/>
            <a:ext cx="666750" cy="666750"/>
          </a:xfrm>
          <a:prstGeom prst="rect">
            <a:avLst/>
          </a:prstGeom>
        </p:spPr>
      </p:pic>
      <p:pic>
        <p:nvPicPr>
          <p:cNvPr id="13" name="Graphic 12" descr="Bank outline">
            <a:extLst>
              <a:ext uri="{FF2B5EF4-FFF2-40B4-BE49-F238E27FC236}">
                <a16:creationId xmlns:a16="http://schemas.microsoft.com/office/drawing/2014/main" id="{7B25B81E-188C-4E74-8B16-B33B64BD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276" y="4588215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9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E58941-896F-49E3-8230-D564C3E641D6}"/>
              </a:ext>
            </a:extLst>
          </p:cNvPr>
          <p:cNvSpPr/>
          <p:nvPr/>
        </p:nvSpPr>
        <p:spPr>
          <a:xfrm>
            <a:off x="7206200" y="1944188"/>
            <a:ext cx="4272306" cy="2969623"/>
          </a:xfrm>
          <a:prstGeom prst="rect">
            <a:avLst/>
          </a:prstGeom>
          <a:solidFill>
            <a:srgbClr val="76717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Traffic and Revenue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B313-C698-4BD6-BF81-E932B714159A}"/>
              </a:ext>
            </a:extLst>
          </p:cNvPr>
          <p:cNvSpPr txBox="1"/>
          <p:nvPr/>
        </p:nvSpPr>
        <p:spPr>
          <a:xfrm>
            <a:off x="602317" y="1369339"/>
            <a:ext cx="7270231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23732A"/>
                </a:solidFill>
              </a:rPr>
              <a:t>Types of Studies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Sketch level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Preliminary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Investment Grade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23732A"/>
                </a:solidFill>
              </a:rPr>
              <a:t>Key Elements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Data collection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Economic review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Travel demand model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Project assumptions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F9450F-ED30-40BA-A5BD-92AE64DB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77" y="1790700"/>
            <a:ext cx="489842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30564801-9E60-41B9-9138-295FEEDD0F5C}"/>
              </a:ext>
            </a:extLst>
          </p:cNvPr>
          <p:cNvSpPr/>
          <p:nvPr/>
        </p:nvSpPr>
        <p:spPr>
          <a:xfrm>
            <a:off x="7317377" y="5067300"/>
            <a:ext cx="381000" cy="53340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352C0-B987-4FA6-B723-48CE313B73F6}"/>
              </a:ext>
            </a:extLst>
          </p:cNvPr>
          <p:cNvSpPr txBox="1"/>
          <p:nvPr/>
        </p:nvSpPr>
        <p:spPr>
          <a:xfrm>
            <a:off x="6916925" y="559861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2931299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Elements of a Feasibility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CC69A-4559-42CC-8247-3146E1CB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65" y="1177222"/>
            <a:ext cx="5288709" cy="52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52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DC634A7-FC93-4F16-A249-36F2CB4832C5}"/>
              </a:ext>
            </a:extLst>
          </p:cNvPr>
          <p:cNvSpPr/>
          <p:nvPr/>
        </p:nvSpPr>
        <p:spPr>
          <a:xfrm>
            <a:off x="6494258" y="1429077"/>
            <a:ext cx="5358438" cy="4606505"/>
          </a:xfrm>
          <a:prstGeom prst="roundRect">
            <a:avLst>
              <a:gd name="adj" fmla="val 13201"/>
            </a:avLst>
          </a:prstGeom>
          <a:noFill/>
          <a:ln w="38100">
            <a:solidFill>
              <a:srgbClr val="2373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290289-E8E3-4300-B1F3-90D70D71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45309"/>
            <a:ext cx="10515600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PDT Role and Make-Up</a:t>
            </a:r>
          </a:p>
        </p:txBody>
      </p:sp>
      <p:pic>
        <p:nvPicPr>
          <p:cNvPr id="1028" name="Picture 4" descr="Caltrans District 3 (@CaltransDist3) | Twitter">
            <a:extLst>
              <a:ext uri="{FF2B5EF4-FFF2-40B4-BE49-F238E27FC236}">
                <a16:creationId xmlns:a16="http://schemas.microsoft.com/office/drawing/2014/main" id="{88F5E5F7-2708-4019-A598-678660DFC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3" b="20147"/>
          <a:stretch/>
        </p:blipFill>
        <p:spPr bwMode="auto">
          <a:xfrm>
            <a:off x="8118430" y="1544731"/>
            <a:ext cx="2054566" cy="1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 Dorado County, CA - Government - Home | Facebook">
            <a:extLst>
              <a:ext uri="{FF2B5EF4-FFF2-40B4-BE49-F238E27FC236}">
                <a16:creationId xmlns:a16="http://schemas.microsoft.com/office/drawing/2014/main" id="{4D4A3771-AC05-425A-AA3C-F7C77520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61" y="280499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C606F6F-E2DC-4DF6-AECD-C1963EBC5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99" y="5068931"/>
            <a:ext cx="3001257" cy="768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577C8-8446-406C-800E-E338033B9513}"/>
              </a:ext>
            </a:extLst>
          </p:cNvPr>
          <p:cNvSpPr txBox="1"/>
          <p:nvPr/>
        </p:nvSpPr>
        <p:spPr>
          <a:xfrm>
            <a:off x="257581" y="1429078"/>
            <a:ext cx="5957588" cy="4606504"/>
          </a:xfrm>
          <a:prstGeom prst="roundRect">
            <a:avLst>
              <a:gd name="adj" fmla="val 14709"/>
            </a:avLst>
          </a:prstGeom>
          <a:solidFill>
            <a:srgbClr val="23732A">
              <a:alpha val="63922"/>
            </a:srgbClr>
          </a:solidFill>
        </p:spPr>
        <p:txBody>
          <a:bodyPr wrap="square" rtlCol="0">
            <a:noAutofit/>
          </a:bodyPr>
          <a:lstStyle/>
          <a:p>
            <a:pPr marL="1539875">
              <a:spcBef>
                <a:spcPts val="600"/>
              </a:spcBef>
              <a:spcAft>
                <a:spcPts val="1200"/>
              </a:spcAft>
              <a:buClr>
                <a:srgbClr val="FACC30"/>
              </a:buClr>
              <a:buSzPct val="75000"/>
            </a:pPr>
            <a:r>
              <a:rPr lang="en-US" sz="2400" b="1" dirty="0">
                <a:solidFill>
                  <a:srgbClr val="FFCE34"/>
                </a:solidFill>
              </a:rPr>
              <a:t>Project Development Team Roles and Expectations</a:t>
            </a:r>
          </a:p>
          <a:p>
            <a:pPr marL="1255713">
              <a:buClr>
                <a:srgbClr val="FACC30"/>
              </a:buClr>
              <a:buSzPct val="75000"/>
            </a:pPr>
            <a:endParaRPr lang="en-US" sz="1100" b="1" dirty="0">
              <a:solidFill>
                <a:srgbClr val="FFCE34"/>
              </a:solidFill>
              <a:latin typeface="Gill Sans MT" panose="020B0502020104020203" pitchFamily="34" charset="0"/>
            </a:endParaRP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r>
              <a:rPr lang="en-US" sz="2400" b="1" dirty="0">
                <a:solidFill>
                  <a:schemeClr val="bg1"/>
                </a:solidFill>
              </a:rPr>
              <a:t>Collaborate on study processes, findings and recommendations</a:t>
            </a: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r>
              <a:rPr lang="en-US" sz="2400" b="1" dirty="0">
                <a:solidFill>
                  <a:schemeClr val="bg1"/>
                </a:solidFill>
              </a:rPr>
              <a:t>Provide technical input and expertise</a:t>
            </a: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r>
              <a:rPr lang="en-US" sz="2400" b="1" dirty="0">
                <a:solidFill>
                  <a:schemeClr val="bg1"/>
                </a:solidFill>
              </a:rPr>
              <a:t>Coordinate needs, responsibilities and actions within respective organizations</a:t>
            </a: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r>
              <a:rPr lang="en-US" sz="2400" b="1" dirty="0">
                <a:solidFill>
                  <a:schemeClr val="bg1"/>
                </a:solidFill>
              </a:rPr>
              <a:t>Ensure we develop the most effective plan possible for the traveling public</a:t>
            </a: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endParaRPr lang="en-US" sz="2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endParaRPr lang="en-US" sz="2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endParaRPr lang="en-US" sz="2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344488" indent="-344488">
              <a:spcAft>
                <a:spcPts val="1200"/>
              </a:spcAft>
              <a:buClr>
                <a:srgbClr val="FACC30"/>
              </a:buClr>
              <a:buSzPct val="75000"/>
              <a:buFont typeface="Acumin Pro"/>
              <a:buChar char="►"/>
            </a:pPr>
            <a:endParaRPr lang="en-US" sz="2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B600C1-FCE5-4FCE-8FDA-0051D084687D}"/>
              </a:ext>
            </a:extLst>
          </p:cNvPr>
          <p:cNvSpPr/>
          <p:nvPr/>
        </p:nvSpPr>
        <p:spPr>
          <a:xfrm>
            <a:off x="1365587" y="1725095"/>
            <a:ext cx="637309" cy="637309"/>
          </a:xfrm>
          <a:prstGeom prst="roundRect">
            <a:avLst>
              <a:gd name="adj" fmla="val 29710"/>
            </a:avLst>
          </a:prstGeom>
          <a:solidFill>
            <a:srgbClr val="FFC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Partnership Icons - Download Free Vector Icons | Noun Project">
            <a:extLst>
              <a:ext uri="{FF2B5EF4-FFF2-40B4-BE49-F238E27FC236}">
                <a16:creationId xmlns:a16="http://schemas.microsoft.com/office/drawing/2014/main" id="{13F47E3B-D161-487C-87EC-CDD5C60F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32" y="1791372"/>
            <a:ext cx="541697" cy="5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B8D2B0-5291-4C11-B26F-F6F6D79C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350" y="2827162"/>
            <a:ext cx="2133600" cy="21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19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Traffic and Revenue: Key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0A743-46CF-4EAB-83A0-C5EB1E35B444}"/>
              </a:ext>
            </a:extLst>
          </p:cNvPr>
          <p:cNvSpPr txBox="1"/>
          <p:nvPr/>
        </p:nvSpPr>
        <p:spPr>
          <a:xfrm>
            <a:off x="602317" y="1369339"/>
            <a:ext cx="91164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What is the overall travel demand in the corridor?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How much will it grow in the future?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What share of the demand can be expected to use the new facility?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How much will users be willing to pay?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6" name="Graphic 5" descr="Customer review with solid fill">
            <a:extLst>
              <a:ext uri="{FF2B5EF4-FFF2-40B4-BE49-F238E27FC236}">
                <a16:creationId xmlns:a16="http://schemas.microsoft.com/office/drawing/2014/main" id="{D6E06FFA-5856-4F47-8B33-3804D94C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171"/>
          <a:stretch/>
        </p:blipFill>
        <p:spPr>
          <a:xfrm>
            <a:off x="9228755" y="4302034"/>
            <a:ext cx="2479920" cy="22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3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In 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B313-C698-4BD6-BF81-E932B714159A}"/>
              </a:ext>
            </a:extLst>
          </p:cNvPr>
          <p:cNvSpPr txBox="1"/>
          <p:nvPr/>
        </p:nvSpPr>
        <p:spPr>
          <a:xfrm>
            <a:off x="602317" y="1212584"/>
            <a:ext cx="926449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23732A"/>
              </a:buClr>
              <a:buFont typeface="Wingdings" panose="05000000000000000000" pitchFamily="2" charset="2"/>
              <a:buChar char="ü"/>
            </a:pPr>
            <a:r>
              <a:rPr lang="en-US" sz="2200" dirty="0"/>
              <a:t>Tolling has proven to be an effective funding source for new highway capacity as state and federal tax revenues diminish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i="1" dirty="0"/>
              <a:t>In many cases, however, tolling cannot support the entire cost of projects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i="1" dirty="0"/>
              <a:t>Must be supplemented with alternative funding sources</a:t>
            </a:r>
          </a:p>
          <a:p>
            <a:pPr marL="342900" indent="-342900">
              <a:spcAft>
                <a:spcPts val="1200"/>
              </a:spcAft>
              <a:buClr>
                <a:srgbClr val="23732A"/>
              </a:buClr>
              <a:buFont typeface="Wingdings" panose="05000000000000000000" pitchFamily="2" charset="2"/>
              <a:buChar char="ü"/>
            </a:pPr>
            <a:r>
              <a:rPr lang="en-US" sz="2200" dirty="0"/>
              <a:t>Preliminary results suggest tolling would provide only limited funding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highlight>
                  <a:srgbClr val="FFFF00"/>
                </a:highlight>
              </a:rPr>
              <a:t>Express lanes yield ~$1.5 million/</a:t>
            </a:r>
            <a:r>
              <a:rPr lang="en-US" sz="2200" i="1" dirty="0" err="1">
                <a:highlight>
                  <a:srgbClr val="FFFF00"/>
                </a:highlight>
              </a:rPr>
              <a:t>yr</a:t>
            </a:r>
            <a:r>
              <a:rPr lang="en-US" sz="2200" i="1" dirty="0">
                <a:highlight>
                  <a:srgbClr val="FFFF00"/>
                </a:highlight>
              </a:rPr>
              <a:t> ($0.50-$1.75 rate)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i="1" dirty="0">
                <a:highlight>
                  <a:srgbClr val="FFFF00"/>
                </a:highlight>
              </a:rPr>
              <a:t>Trip to Green yields ~$850k-$2.2 million/</a:t>
            </a:r>
            <a:r>
              <a:rPr lang="en-US" sz="2200" i="1" dirty="0" err="1">
                <a:highlight>
                  <a:srgbClr val="FFFF00"/>
                </a:highlight>
              </a:rPr>
              <a:t>yr</a:t>
            </a:r>
            <a:r>
              <a:rPr lang="en-US" sz="2200" i="1" dirty="0">
                <a:highlight>
                  <a:srgbClr val="FFFF00"/>
                </a:highlight>
              </a:rPr>
              <a:t> ($1-$3 rate)</a:t>
            </a:r>
          </a:p>
          <a:p>
            <a:pPr marL="342900" indent="-342900">
              <a:spcAft>
                <a:spcPts val="1200"/>
              </a:spcAft>
              <a:buClr>
                <a:srgbClr val="23732A"/>
              </a:buClr>
              <a:buFont typeface="Wingdings" panose="05000000000000000000" pitchFamily="2" charset="2"/>
              <a:buChar char="ü"/>
            </a:pPr>
            <a:r>
              <a:rPr lang="en-US" sz="2200" i="1" dirty="0"/>
              <a:t>Need to further advance feasibility results to inform next steps</a:t>
            </a:r>
          </a:p>
        </p:txBody>
      </p:sp>
      <p:pic>
        <p:nvPicPr>
          <p:cNvPr id="4" name="Graphic 3" descr="Clipboard with solid fill">
            <a:extLst>
              <a:ext uri="{FF2B5EF4-FFF2-40B4-BE49-F238E27FC236}">
                <a16:creationId xmlns:a16="http://schemas.microsoft.com/office/drawing/2014/main" id="{DF112880-6030-4926-BE31-5E695A60C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2674" y="4319908"/>
            <a:ext cx="2373086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0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Next Steps</a:t>
            </a:r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D1431699-92E4-445B-95D8-1C80D4A98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261" y="2703607"/>
            <a:ext cx="3022915" cy="457200"/>
          </a:xfrm>
          <a:prstGeom prst="roundRect">
            <a:avLst>
              <a:gd name="adj" fmla="val 50000"/>
            </a:avLst>
          </a:prstGeom>
          <a:solidFill>
            <a:srgbClr val="2373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A6335F-C820-4003-80BE-C730A17974D5}"/>
              </a:ext>
            </a:extLst>
          </p:cNvPr>
          <p:cNvSpPr txBox="1"/>
          <p:nvPr/>
        </p:nvSpPr>
        <p:spPr>
          <a:xfrm>
            <a:off x="5747959" y="2783055"/>
            <a:ext cx="2677875" cy="35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200" b="1" dirty="0">
                <a:solidFill>
                  <a:schemeClr val="bg1"/>
                </a:solidFill>
              </a:rPr>
              <a:t>System User Analysis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9DE9E15-C3A2-4383-981C-261717DED1FF}"/>
              </a:ext>
            </a:extLst>
          </p:cNvPr>
          <p:cNvSpPr/>
          <p:nvPr/>
        </p:nvSpPr>
        <p:spPr>
          <a:xfrm>
            <a:off x="5302068" y="2705879"/>
            <a:ext cx="434520" cy="434520"/>
          </a:xfrm>
          <a:prstGeom prst="ellipse">
            <a:avLst/>
          </a:prstGeom>
          <a:solidFill>
            <a:srgbClr val="2373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1021">
            <a:extLst>
              <a:ext uri="{FF2B5EF4-FFF2-40B4-BE49-F238E27FC236}">
                <a16:creationId xmlns:a16="http://schemas.microsoft.com/office/drawing/2014/main" id="{84891EAA-1FCA-4642-8906-B857E828BC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0291" y="2779160"/>
            <a:ext cx="296241" cy="296687"/>
          </a:xfrm>
          <a:custGeom>
            <a:avLst/>
            <a:gdLst>
              <a:gd name="T0" fmla="*/ 69401580 w 290150"/>
              <a:gd name="T1" fmla="*/ 121905821 h 290152"/>
              <a:gd name="T2" fmla="*/ 101735209 w 290150"/>
              <a:gd name="T3" fmla="*/ 104566787 h 290152"/>
              <a:gd name="T4" fmla="*/ 122048015 w 290150"/>
              <a:gd name="T5" fmla="*/ 121907862 h 290152"/>
              <a:gd name="T6" fmla="*/ 123308159 w 290150"/>
              <a:gd name="T7" fmla="*/ 104878861 h 290152"/>
              <a:gd name="T8" fmla="*/ 98428740 w 290150"/>
              <a:gd name="T9" fmla="*/ 125812788 h 290152"/>
              <a:gd name="T10" fmla="*/ 101735209 w 290150"/>
              <a:gd name="T11" fmla="*/ 104566787 h 290152"/>
              <a:gd name="T12" fmla="*/ 3711393 w 290150"/>
              <a:gd name="T13" fmla="*/ 121907862 h 290152"/>
              <a:gd name="T14" fmla="*/ 23657262 w 290150"/>
              <a:gd name="T15" fmla="*/ 104566787 h 290152"/>
              <a:gd name="T16" fmla="*/ 26904877 w 290150"/>
              <a:gd name="T17" fmla="*/ 125812788 h 290152"/>
              <a:gd name="T18" fmla="*/ 2629532 w 290150"/>
              <a:gd name="T19" fmla="*/ 104878861 h 290152"/>
              <a:gd name="T20" fmla="*/ 80814075 w 290150"/>
              <a:gd name="T21" fmla="*/ 110495926 h 290152"/>
              <a:gd name="T22" fmla="*/ 106318684 w 290150"/>
              <a:gd name="T23" fmla="*/ 97058230 h 290152"/>
              <a:gd name="T24" fmla="*/ 14300614 w 290150"/>
              <a:gd name="T25" fmla="*/ 92538574 h 290152"/>
              <a:gd name="T26" fmla="*/ 14300614 w 290150"/>
              <a:gd name="T27" fmla="*/ 92538574 h 290152"/>
              <a:gd name="T28" fmla="*/ 102577386 w 290150"/>
              <a:gd name="T29" fmla="*/ 97058230 h 290152"/>
              <a:gd name="T30" fmla="*/ 14300614 w 290150"/>
              <a:gd name="T31" fmla="*/ 105162994 h 290152"/>
              <a:gd name="T32" fmla="*/ 57207559 w 290150"/>
              <a:gd name="T33" fmla="*/ 99086212 h 290152"/>
              <a:gd name="T34" fmla="*/ 76124319 w 290150"/>
              <a:gd name="T35" fmla="*/ 71108083 h 290152"/>
              <a:gd name="T36" fmla="*/ 80032537 w 290150"/>
              <a:gd name="T37" fmla="*/ 74859260 h 290152"/>
              <a:gd name="T38" fmla="*/ 49547474 w 290150"/>
              <a:gd name="T39" fmla="*/ 78766754 h 290152"/>
              <a:gd name="T40" fmla="*/ 7803059 w 290150"/>
              <a:gd name="T41" fmla="*/ 43366069 h 290152"/>
              <a:gd name="T42" fmla="*/ 8874038 w 290150"/>
              <a:gd name="T43" fmla="*/ 85731906 h 290152"/>
              <a:gd name="T44" fmla="*/ 0 w 290150"/>
              <a:gd name="T45" fmla="*/ 51338760 h 290152"/>
              <a:gd name="T46" fmla="*/ 121572332 w 290150"/>
              <a:gd name="T47" fmla="*/ 75808223 h 290152"/>
              <a:gd name="T48" fmla="*/ 117848892 w 290150"/>
              <a:gd name="T49" fmla="*/ 74564562 h 290152"/>
              <a:gd name="T50" fmla="*/ 87807546 w 290150"/>
              <a:gd name="T51" fmla="*/ 58917106 h 290152"/>
              <a:gd name="T52" fmla="*/ 62460013 w 290150"/>
              <a:gd name="T53" fmla="*/ 41082802 h 290152"/>
              <a:gd name="T54" fmla="*/ 29224563 w 290150"/>
              <a:gd name="T55" fmla="*/ 62824121 h 290152"/>
              <a:gd name="T56" fmla="*/ 53456051 w 290150"/>
              <a:gd name="T57" fmla="*/ 82518084 h 290152"/>
              <a:gd name="T58" fmla="*/ 57207559 w 290150"/>
              <a:gd name="T59" fmla="*/ 74859260 h 290152"/>
              <a:gd name="T60" fmla="*/ 76124319 w 290150"/>
              <a:gd name="T61" fmla="*/ 67356844 h 290152"/>
              <a:gd name="T62" fmla="*/ 72372353 w 290150"/>
              <a:gd name="T63" fmla="*/ 99086212 h 290152"/>
              <a:gd name="T64" fmla="*/ 62835889 w 290150"/>
              <a:gd name="T65" fmla="*/ 29220374 h 290152"/>
              <a:gd name="T66" fmla="*/ 84722256 w 290150"/>
              <a:gd name="T67" fmla="*/ 101430210 h 290152"/>
              <a:gd name="T68" fmla="*/ 78938244 w 290150"/>
              <a:gd name="T69" fmla="*/ 116279211 h 290152"/>
              <a:gd name="T70" fmla="*/ 47203090 w 290150"/>
              <a:gd name="T71" fmla="*/ 114246758 h 290152"/>
              <a:gd name="T72" fmla="*/ 36415736 w 290150"/>
              <a:gd name="T73" fmla="*/ 89238866 h 290152"/>
              <a:gd name="T74" fmla="*/ 102050172 w 290150"/>
              <a:gd name="T75" fmla="*/ 18424697 h 290152"/>
              <a:gd name="T76" fmla="*/ 122048015 w 290150"/>
              <a:gd name="T77" fmla="*/ 23268009 h 290152"/>
              <a:gd name="T78" fmla="*/ 125826538 w 290150"/>
              <a:gd name="T79" fmla="*/ 23268009 h 290152"/>
              <a:gd name="T80" fmla="*/ 96381088 w 290150"/>
              <a:gd name="T81" fmla="*/ 35140894 h 290152"/>
              <a:gd name="T82" fmla="*/ 5103055 w 290150"/>
              <a:gd name="T83" fmla="*/ 15925338 h 290152"/>
              <a:gd name="T84" fmla="*/ 25048641 w 290150"/>
              <a:gd name="T85" fmla="*/ 33265548 h 290152"/>
              <a:gd name="T86" fmla="*/ 26285795 w 290150"/>
              <a:gd name="T87" fmla="*/ 16080347 h 290152"/>
              <a:gd name="T88" fmla="*/ 1854307 w 290150"/>
              <a:gd name="T89" fmla="*/ 37015182 h 290152"/>
              <a:gd name="T90" fmla="*/ 5103055 w 290150"/>
              <a:gd name="T91" fmla="*/ 15925338 h 290152"/>
              <a:gd name="T92" fmla="*/ 115203078 w 290150"/>
              <a:gd name="T93" fmla="*/ 8183128 h 290152"/>
              <a:gd name="T94" fmla="*/ 14300614 w 290150"/>
              <a:gd name="T95" fmla="*/ 12660410 h 290152"/>
              <a:gd name="T96" fmla="*/ 85475857 w 290150"/>
              <a:gd name="T97" fmla="*/ 7107584 h 290152"/>
              <a:gd name="T98" fmla="*/ 83908002 w 290150"/>
              <a:gd name="T99" fmla="*/ 10353978 h 290152"/>
              <a:gd name="T100" fmla="*/ 31389377 w 290150"/>
              <a:gd name="T101" fmla="*/ 11435744 h 290152"/>
              <a:gd name="T102" fmla="*/ 110839091 w 290150"/>
              <a:gd name="T103" fmla="*/ 16366151 h 290152"/>
              <a:gd name="T104" fmla="*/ 22561810 w 290150"/>
              <a:gd name="T105" fmla="*/ 8183128 h 29015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0150" h="290152">
                <a:moveTo>
                  <a:pt x="117499" y="263478"/>
                </a:moveTo>
                <a:lnTo>
                  <a:pt x="117499" y="268164"/>
                </a:lnTo>
                <a:cubicBezTo>
                  <a:pt x="117499" y="275373"/>
                  <a:pt x="123627" y="281140"/>
                  <a:pt x="130837" y="281140"/>
                </a:cubicBezTo>
                <a:lnTo>
                  <a:pt x="160037" y="281140"/>
                </a:lnTo>
                <a:cubicBezTo>
                  <a:pt x="167247" y="281140"/>
                  <a:pt x="173015" y="275373"/>
                  <a:pt x="173015" y="268164"/>
                </a:cubicBezTo>
                <a:lnTo>
                  <a:pt x="173015" y="263478"/>
                </a:lnTo>
                <a:lnTo>
                  <a:pt x="117499" y="263478"/>
                </a:lnTo>
                <a:close/>
                <a:moveTo>
                  <a:pt x="234596" y="241153"/>
                </a:moveTo>
                <a:cubicBezTo>
                  <a:pt x="236774" y="242955"/>
                  <a:pt x="236774" y="245477"/>
                  <a:pt x="235322" y="247278"/>
                </a:cubicBezTo>
                <a:cubicBezTo>
                  <a:pt x="232417" y="250521"/>
                  <a:pt x="231328" y="254124"/>
                  <a:pt x="231328" y="258447"/>
                </a:cubicBezTo>
                <a:lnTo>
                  <a:pt x="231328" y="281145"/>
                </a:lnTo>
                <a:lnTo>
                  <a:pt x="281436" y="281145"/>
                </a:lnTo>
                <a:lnTo>
                  <a:pt x="281436" y="258447"/>
                </a:lnTo>
                <a:cubicBezTo>
                  <a:pt x="281436" y="254124"/>
                  <a:pt x="279983" y="250521"/>
                  <a:pt x="277442" y="247278"/>
                </a:cubicBezTo>
                <a:cubicBezTo>
                  <a:pt x="275626" y="245477"/>
                  <a:pt x="275989" y="242955"/>
                  <a:pt x="278168" y="241153"/>
                </a:cubicBezTo>
                <a:cubicBezTo>
                  <a:pt x="279983" y="239712"/>
                  <a:pt x="282525" y="239712"/>
                  <a:pt x="284341" y="241874"/>
                </a:cubicBezTo>
                <a:cubicBezTo>
                  <a:pt x="287972" y="246558"/>
                  <a:pt x="290150" y="252322"/>
                  <a:pt x="290150" y="258447"/>
                </a:cubicBezTo>
                <a:lnTo>
                  <a:pt x="290150" y="285829"/>
                </a:lnTo>
                <a:cubicBezTo>
                  <a:pt x="290150" y="287990"/>
                  <a:pt x="288335" y="290152"/>
                  <a:pt x="285793" y="290152"/>
                </a:cubicBezTo>
                <a:lnTo>
                  <a:pt x="226971" y="290152"/>
                </a:lnTo>
                <a:cubicBezTo>
                  <a:pt x="224429" y="290152"/>
                  <a:pt x="222250" y="287990"/>
                  <a:pt x="222250" y="285829"/>
                </a:cubicBezTo>
                <a:lnTo>
                  <a:pt x="222250" y="258447"/>
                </a:lnTo>
                <a:cubicBezTo>
                  <a:pt x="222250" y="252322"/>
                  <a:pt x="224429" y="246558"/>
                  <a:pt x="228423" y="241874"/>
                </a:cubicBezTo>
                <a:cubicBezTo>
                  <a:pt x="229875" y="239712"/>
                  <a:pt x="232780" y="239712"/>
                  <a:pt x="234596" y="241153"/>
                </a:cubicBezTo>
                <a:close/>
                <a:moveTo>
                  <a:pt x="11766" y="241153"/>
                </a:moveTo>
                <a:cubicBezTo>
                  <a:pt x="13905" y="242955"/>
                  <a:pt x="14262" y="245477"/>
                  <a:pt x="12479" y="247278"/>
                </a:cubicBezTo>
                <a:cubicBezTo>
                  <a:pt x="9983" y="250521"/>
                  <a:pt x="8557" y="254124"/>
                  <a:pt x="8557" y="258447"/>
                </a:cubicBezTo>
                <a:lnTo>
                  <a:pt x="8557" y="281145"/>
                </a:lnTo>
                <a:lnTo>
                  <a:pt x="57761" y="281145"/>
                </a:lnTo>
                <a:lnTo>
                  <a:pt x="57761" y="258447"/>
                </a:lnTo>
                <a:cubicBezTo>
                  <a:pt x="57761" y="254124"/>
                  <a:pt x="56335" y="250521"/>
                  <a:pt x="53839" y="247278"/>
                </a:cubicBezTo>
                <a:cubicBezTo>
                  <a:pt x="52413" y="245477"/>
                  <a:pt x="52413" y="242955"/>
                  <a:pt x="54552" y="241153"/>
                </a:cubicBezTo>
                <a:cubicBezTo>
                  <a:pt x="56335" y="239712"/>
                  <a:pt x="59188" y="239712"/>
                  <a:pt x="60614" y="241874"/>
                </a:cubicBezTo>
                <a:cubicBezTo>
                  <a:pt x="64179" y="246558"/>
                  <a:pt x="66319" y="252322"/>
                  <a:pt x="66319" y="258447"/>
                </a:cubicBezTo>
                <a:lnTo>
                  <a:pt x="66319" y="285829"/>
                </a:lnTo>
                <a:cubicBezTo>
                  <a:pt x="66319" y="287990"/>
                  <a:pt x="64536" y="290152"/>
                  <a:pt x="62040" y="290152"/>
                </a:cubicBezTo>
                <a:lnTo>
                  <a:pt x="4278" y="290152"/>
                </a:lnTo>
                <a:cubicBezTo>
                  <a:pt x="1783" y="290152"/>
                  <a:pt x="0" y="287990"/>
                  <a:pt x="0" y="285829"/>
                </a:cubicBezTo>
                <a:lnTo>
                  <a:pt x="0" y="258447"/>
                </a:lnTo>
                <a:cubicBezTo>
                  <a:pt x="0" y="252322"/>
                  <a:pt x="2139" y="246558"/>
                  <a:pt x="6061" y="241874"/>
                </a:cubicBezTo>
                <a:cubicBezTo>
                  <a:pt x="7487" y="239712"/>
                  <a:pt x="9983" y="239712"/>
                  <a:pt x="11766" y="241153"/>
                </a:cubicBezTo>
                <a:close/>
                <a:moveTo>
                  <a:pt x="104160" y="237525"/>
                </a:moveTo>
                <a:lnTo>
                  <a:pt x="104160" y="254827"/>
                </a:lnTo>
                <a:lnTo>
                  <a:pt x="186353" y="254827"/>
                </a:lnTo>
                <a:lnTo>
                  <a:pt x="186353" y="237525"/>
                </a:lnTo>
                <a:lnTo>
                  <a:pt x="104160" y="237525"/>
                </a:lnTo>
                <a:close/>
                <a:moveTo>
                  <a:pt x="255588" y="213414"/>
                </a:moveTo>
                <a:cubicBezTo>
                  <a:pt x="249837" y="213414"/>
                  <a:pt x="245165" y="218086"/>
                  <a:pt x="245165" y="223837"/>
                </a:cubicBezTo>
                <a:cubicBezTo>
                  <a:pt x="245165" y="229229"/>
                  <a:pt x="249837" y="233901"/>
                  <a:pt x="255588" y="233901"/>
                </a:cubicBezTo>
                <a:cubicBezTo>
                  <a:pt x="260980" y="233901"/>
                  <a:pt x="265652" y="229229"/>
                  <a:pt x="265652" y="223837"/>
                </a:cubicBezTo>
                <a:cubicBezTo>
                  <a:pt x="265652" y="218086"/>
                  <a:pt x="260980" y="213414"/>
                  <a:pt x="255588" y="213414"/>
                </a:cubicBezTo>
                <a:close/>
                <a:moveTo>
                  <a:pt x="32978" y="213414"/>
                </a:moveTo>
                <a:cubicBezTo>
                  <a:pt x="27587" y="213414"/>
                  <a:pt x="22914" y="218086"/>
                  <a:pt x="22914" y="223837"/>
                </a:cubicBezTo>
                <a:cubicBezTo>
                  <a:pt x="22914" y="229229"/>
                  <a:pt x="27587" y="233901"/>
                  <a:pt x="32978" y="233901"/>
                </a:cubicBezTo>
                <a:cubicBezTo>
                  <a:pt x="38729" y="233901"/>
                  <a:pt x="43402" y="229229"/>
                  <a:pt x="43402" y="223837"/>
                </a:cubicBezTo>
                <a:cubicBezTo>
                  <a:pt x="43402" y="218086"/>
                  <a:pt x="38729" y="213414"/>
                  <a:pt x="32978" y="213414"/>
                </a:cubicBezTo>
                <a:close/>
                <a:moveTo>
                  <a:pt x="255588" y="204787"/>
                </a:moveTo>
                <a:cubicBezTo>
                  <a:pt x="266012" y="204787"/>
                  <a:pt x="274279" y="213414"/>
                  <a:pt x="274279" y="223837"/>
                </a:cubicBezTo>
                <a:cubicBezTo>
                  <a:pt x="274279" y="234261"/>
                  <a:pt x="266012" y="242528"/>
                  <a:pt x="255588" y="242528"/>
                </a:cubicBezTo>
                <a:cubicBezTo>
                  <a:pt x="245165" y="242528"/>
                  <a:pt x="236538" y="234261"/>
                  <a:pt x="236538" y="223837"/>
                </a:cubicBezTo>
                <a:cubicBezTo>
                  <a:pt x="236538" y="213414"/>
                  <a:pt x="245165" y="204787"/>
                  <a:pt x="255588" y="204787"/>
                </a:cubicBezTo>
                <a:close/>
                <a:moveTo>
                  <a:pt x="32978" y="204787"/>
                </a:moveTo>
                <a:cubicBezTo>
                  <a:pt x="43402" y="204787"/>
                  <a:pt x="52028" y="213414"/>
                  <a:pt x="52028" y="223837"/>
                </a:cubicBezTo>
                <a:cubicBezTo>
                  <a:pt x="52028" y="234261"/>
                  <a:pt x="43402" y="242528"/>
                  <a:pt x="32978" y="242528"/>
                </a:cubicBezTo>
                <a:cubicBezTo>
                  <a:pt x="22555" y="242528"/>
                  <a:pt x="14288" y="234261"/>
                  <a:pt x="14288" y="223837"/>
                </a:cubicBezTo>
                <a:cubicBezTo>
                  <a:pt x="14288" y="213414"/>
                  <a:pt x="22555" y="204787"/>
                  <a:pt x="32978" y="204787"/>
                </a:cubicBezTo>
                <a:close/>
                <a:moveTo>
                  <a:pt x="131918" y="190305"/>
                </a:moveTo>
                <a:lnTo>
                  <a:pt x="131918" y="228513"/>
                </a:lnTo>
                <a:lnTo>
                  <a:pt x="158235" y="228513"/>
                </a:lnTo>
                <a:lnTo>
                  <a:pt x="158235" y="190305"/>
                </a:lnTo>
                <a:lnTo>
                  <a:pt x="131918" y="190305"/>
                </a:lnTo>
                <a:close/>
                <a:moveTo>
                  <a:pt x="175538" y="163991"/>
                </a:moveTo>
                <a:cubicBezTo>
                  <a:pt x="171212" y="163991"/>
                  <a:pt x="166886" y="168317"/>
                  <a:pt x="166886" y="172642"/>
                </a:cubicBezTo>
                <a:lnTo>
                  <a:pt x="166886" y="181654"/>
                </a:lnTo>
                <a:lnTo>
                  <a:pt x="175538" y="181654"/>
                </a:lnTo>
                <a:cubicBezTo>
                  <a:pt x="180585" y="181654"/>
                  <a:pt x="184551" y="177689"/>
                  <a:pt x="184551" y="172642"/>
                </a:cubicBezTo>
                <a:cubicBezTo>
                  <a:pt x="184551" y="168317"/>
                  <a:pt x="180585" y="163991"/>
                  <a:pt x="175538" y="163991"/>
                </a:cubicBezTo>
                <a:close/>
                <a:moveTo>
                  <a:pt x="114254" y="163991"/>
                </a:moveTo>
                <a:cubicBezTo>
                  <a:pt x="109568" y="163991"/>
                  <a:pt x="105602" y="168317"/>
                  <a:pt x="105602" y="172642"/>
                </a:cubicBezTo>
                <a:cubicBezTo>
                  <a:pt x="105602" y="177689"/>
                  <a:pt x="109568" y="181654"/>
                  <a:pt x="114254" y="181654"/>
                </a:cubicBezTo>
                <a:lnTo>
                  <a:pt x="123267" y="181654"/>
                </a:lnTo>
                <a:lnTo>
                  <a:pt x="123267" y="172642"/>
                </a:lnTo>
                <a:cubicBezTo>
                  <a:pt x="123267" y="168317"/>
                  <a:pt x="119301" y="163991"/>
                  <a:pt x="114254" y="163991"/>
                </a:cubicBezTo>
                <a:close/>
                <a:moveTo>
                  <a:pt x="17991" y="100012"/>
                </a:moveTo>
                <a:lnTo>
                  <a:pt x="25047" y="125249"/>
                </a:lnTo>
                <a:lnTo>
                  <a:pt x="16580" y="123086"/>
                </a:lnTo>
                <a:cubicBezTo>
                  <a:pt x="12700" y="146160"/>
                  <a:pt x="14816" y="169955"/>
                  <a:pt x="22930" y="191948"/>
                </a:cubicBezTo>
                <a:cubicBezTo>
                  <a:pt x="23636" y="194471"/>
                  <a:pt x="22578" y="196995"/>
                  <a:pt x="20461" y="197716"/>
                </a:cubicBezTo>
                <a:cubicBezTo>
                  <a:pt x="19755" y="198077"/>
                  <a:pt x="19403" y="198077"/>
                  <a:pt x="18697" y="198077"/>
                </a:cubicBezTo>
                <a:cubicBezTo>
                  <a:pt x="17286" y="198077"/>
                  <a:pt x="15522" y="196995"/>
                  <a:pt x="14816" y="195192"/>
                </a:cubicBezTo>
                <a:cubicBezTo>
                  <a:pt x="5997" y="171397"/>
                  <a:pt x="3880" y="145800"/>
                  <a:pt x="8114" y="120923"/>
                </a:cubicBezTo>
                <a:lnTo>
                  <a:pt x="0" y="118399"/>
                </a:lnTo>
                <a:lnTo>
                  <a:pt x="17991" y="100012"/>
                </a:lnTo>
                <a:close/>
                <a:moveTo>
                  <a:pt x="270322" y="95609"/>
                </a:moveTo>
                <a:cubicBezTo>
                  <a:pt x="272469" y="95250"/>
                  <a:pt x="274615" y="95967"/>
                  <a:pt x="275689" y="98476"/>
                </a:cubicBezTo>
                <a:cubicBezTo>
                  <a:pt x="284275" y="123211"/>
                  <a:pt x="285706" y="149020"/>
                  <a:pt x="280339" y="174830"/>
                </a:cubicBezTo>
                <a:lnTo>
                  <a:pt x="288568" y="176980"/>
                </a:lnTo>
                <a:lnTo>
                  <a:pt x="269249" y="194904"/>
                </a:lnTo>
                <a:lnTo>
                  <a:pt x="263525" y="169453"/>
                </a:lnTo>
                <a:lnTo>
                  <a:pt x="271753" y="171962"/>
                </a:lnTo>
                <a:cubicBezTo>
                  <a:pt x="276762" y="148662"/>
                  <a:pt x="275331" y="124286"/>
                  <a:pt x="267460" y="101344"/>
                </a:cubicBezTo>
                <a:cubicBezTo>
                  <a:pt x="266745" y="99193"/>
                  <a:pt x="267818" y="96326"/>
                  <a:pt x="270322" y="95609"/>
                </a:cubicBezTo>
                <a:close/>
                <a:moveTo>
                  <a:pt x="144030" y="85725"/>
                </a:moveTo>
                <a:cubicBezTo>
                  <a:pt x="173615" y="85725"/>
                  <a:pt x="197788" y="107012"/>
                  <a:pt x="202479" y="135875"/>
                </a:cubicBezTo>
                <a:cubicBezTo>
                  <a:pt x="202839" y="138401"/>
                  <a:pt x="201396" y="140205"/>
                  <a:pt x="198871" y="140926"/>
                </a:cubicBezTo>
                <a:cubicBezTo>
                  <a:pt x="198510" y="140926"/>
                  <a:pt x="198149" y="140926"/>
                  <a:pt x="198149" y="140926"/>
                </a:cubicBezTo>
                <a:cubicBezTo>
                  <a:pt x="195984" y="140926"/>
                  <a:pt x="194180" y="139483"/>
                  <a:pt x="193820" y="137319"/>
                </a:cubicBezTo>
                <a:cubicBezTo>
                  <a:pt x="190212" y="112785"/>
                  <a:pt x="168925" y="94745"/>
                  <a:pt x="144030" y="94745"/>
                </a:cubicBezTo>
                <a:cubicBezTo>
                  <a:pt x="141865" y="94745"/>
                  <a:pt x="139700" y="92580"/>
                  <a:pt x="139700" y="90416"/>
                </a:cubicBezTo>
                <a:cubicBezTo>
                  <a:pt x="139700" y="87890"/>
                  <a:pt x="141865" y="85725"/>
                  <a:pt x="144030" y="85725"/>
                </a:cubicBezTo>
                <a:close/>
                <a:moveTo>
                  <a:pt x="144896" y="67388"/>
                </a:moveTo>
                <a:cubicBezTo>
                  <a:pt x="102358" y="67388"/>
                  <a:pt x="67390" y="102353"/>
                  <a:pt x="67390" y="144887"/>
                </a:cubicBezTo>
                <a:cubicBezTo>
                  <a:pt x="67390" y="165433"/>
                  <a:pt x="75681" y="184898"/>
                  <a:pt x="89741" y="199677"/>
                </a:cubicBezTo>
                <a:cubicBezTo>
                  <a:pt x="97672" y="207607"/>
                  <a:pt x="102718" y="217700"/>
                  <a:pt x="103800" y="228513"/>
                </a:cubicBezTo>
                <a:lnTo>
                  <a:pt x="123267" y="228513"/>
                </a:lnTo>
                <a:lnTo>
                  <a:pt x="123267" y="190305"/>
                </a:lnTo>
                <a:lnTo>
                  <a:pt x="114254" y="190305"/>
                </a:lnTo>
                <a:cubicBezTo>
                  <a:pt x="104881" y="190305"/>
                  <a:pt x="96590" y="182375"/>
                  <a:pt x="96590" y="172642"/>
                </a:cubicBezTo>
                <a:cubicBezTo>
                  <a:pt x="96590" y="163270"/>
                  <a:pt x="104881" y="155340"/>
                  <a:pt x="114254" y="155340"/>
                </a:cubicBezTo>
                <a:cubicBezTo>
                  <a:pt x="123988" y="155340"/>
                  <a:pt x="131918" y="163270"/>
                  <a:pt x="131918" y="172642"/>
                </a:cubicBezTo>
                <a:lnTo>
                  <a:pt x="131918" y="181654"/>
                </a:lnTo>
                <a:lnTo>
                  <a:pt x="158235" y="181654"/>
                </a:lnTo>
                <a:lnTo>
                  <a:pt x="158235" y="172642"/>
                </a:lnTo>
                <a:cubicBezTo>
                  <a:pt x="158235" y="163270"/>
                  <a:pt x="166165" y="155340"/>
                  <a:pt x="175538" y="155340"/>
                </a:cubicBezTo>
                <a:cubicBezTo>
                  <a:pt x="185272" y="155340"/>
                  <a:pt x="193202" y="163270"/>
                  <a:pt x="193202" y="172642"/>
                </a:cubicBezTo>
                <a:cubicBezTo>
                  <a:pt x="193202" y="182375"/>
                  <a:pt x="185272" y="190305"/>
                  <a:pt x="175538" y="190305"/>
                </a:cubicBezTo>
                <a:lnTo>
                  <a:pt x="166886" y="190305"/>
                </a:lnTo>
                <a:lnTo>
                  <a:pt x="166886" y="228513"/>
                </a:lnTo>
                <a:lnTo>
                  <a:pt x="187074" y="228513"/>
                </a:lnTo>
                <a:cubicBezTo>
                  <a:pt x="187795" y="217339"/>
                  <a:pt x="192842" y="207246"/>
                  <a:pt x="200412" y="199316"/>
                </a:cubicBezTo>
                <a:cubicBezTo>
                  <a:pt x="214832" y="184537"/>
                  <a:pt x="222402" y="165433"/>
                  <a:pt x="222402" y="144887"/>
                </a:cubicBezTo>
                <a:cubicBezTo>
                  <a:pt x="222402" y="102353"/>
                  <a:pt x="187795" y="67388"/>
                  <a:pt x="144896" y="67388"/>
                </a:cubicBezTo>
                <a:close/>
                <a:moveTo>
                  <a:pt x="144896" y="58737"/>
                </a:moveTo>
                <a:cubicBezTo>
                  <a:pt x="192481" y="58737"/>
                  <a:pt x="231415" y="97306"/>
                  <a:pt x="231415" y="144887"/>
                </a:cubicBezTo>
                <a:cubicBezTo>
                  <a:pt x="231415" y="167596"/>
                  <a:pt x="222763" y="189223"/>
                  <a:pt x="206901" y="205444"/>
                </a:cubicBezTo>
                <a:cubicBezTo>
                  <a:pt x="199331" y="213014"/>
                  <a:pt x="195365" y="223106"/>
                  <a:pt x="195365" y="233920"/>
                </a:cubicBezTo>
                <a:lnTo>
                  <a:pt x="195365" y="254827"/>
                </a:lnTo>
                <a:cubicBezTo>
                  <a:pt x="195365" y="259513"/>
                  <a:pt x="191400" y="263478"/>
                  <a:pt x="186353" y="263478"/>
                </a:cubicBezTo>
                <a:lnTo>
                  <a:pt x="182027" y="263478"/>
                </a:lnTo>
                <a:lnTo>
                  <a:pt x="182027" y="268164"/>
                </a:lnTo>
                <a:cubicBezTo>
                  <a:pt x="182027" y="280059"/>
                  <a:pt x="171933" y="290152"/>
                  <a:pt x="160037" y="290152"/>
                </a:cubicBezTo>
                <a:lnTo>
                  <a:pt x="130837" y="290152"/>
                </a:lnTo>
                <a:cubicBezTo>
                  <a:pt x="118580" y="290152"/>
                  <a:pt x="108847" y="280059"/>
                  <a:pt x="108847" y="268164"/>
                </a:cubicBezTo>
                <a:lnTo>
                  <a:pt x="108847" y="263478"/>
                </a:lnTo>
                <a:lnTo>
                  <a:pt x="104521" y="263478"/>
                </a:lnTo>
                <a:cubicBezTo>
                  <a:pt x="99474" y="263478"/>
                  <a:pt x="95509" y="259513"/>
                  <a:pt x="95509" y="254827"/>
                </a:cubicBezTo>
                <a:lnTo>
                  <a:pt x="95509" y="234641"/>
                </a:lnTo>
                <a:cubicBezTo>
                  <a:pt x="95509" y="223467"/>
                  <a:pt x="91543" y="213374"/>
                  <a:pt x="83973" y="205804"/>
                </a:cubicBezTo>
                <a:cubicBezTo>
                  <a:pt x="67751" y="189584"/>
                  <a:pt x="58738" y="167956"/>
                  <a:pt x="58738" y="144887"/>
                </a:cubicBezTo>
                <a:cubicBezTo>
                  <a:pt x="58738" y="97306"/>
                  <a:pt x="97672" y="58737"/>
                  <a:pt x="144896" y="58737"/>
                </a:cubicBezTo>
                <a:close/>
                <a:moveTo>
                  <a:pt x="234596" y="36726"/>
                </a:moveTo>
                <a:cubicBezTo>
                  <a:pt x="236774" y="38167"/>
                  <a:pt x="236774" y="40689"/>
                  <a:pt x="235322" y="42491"/>
                </a:cubicBezTo>
                <a:cubicBezTo>
                  <a:pt x="232417" y="45733"/>
                  <a:pt x="231328" y="49696"/>
                  <a:pt x="231328" y="53660"/>
                </a:cubicBezTo>
                <a:lnTo>
                  <a:pt x="231328" y="76718"/>
                </a:lnTo>
                <a:lnTo>
                  <a:pt x="281436" y="76718"/>
                </a:lnTo>
                <a:lnTo>
                  <a:pt x="281436" y="53660"/>
                </a:lnTo>
                <a:cubicBezTo>
                  <a:pt x="281436" y="49696"/>
                  <a:pt x="279983" y="45733"/>
                  <a:pt x="277442" y="42491"/>
                </a:cubicBezTo>
                <a:cubicBezTo>
                  <a:pt x="275626" y="40689"/>
                  <a:pt x="275989" y="38167"/>
                  <a:pt x="278168" y="36726"/>
                </a:cubicBezTo>
                <a:cubicBezTo>
                  <a:pt x="279983" y="34925"/>
                  <a:pt x="282525" y="35285"/>
                  <a:pt x="284341" y="37086"/>
                </a:cubicBezTo>
                <a:cubicBezTo>
                  <a:pt x="287972" y="41770"/>
                  <a:pt x="290150" y="47895"/>
                  <a:pt x="290150" y="53660"/>
                </a:cubicBezTo>
                <a:lnTo>
                  <a:pt x="290150" y="81042"/>
                </a:lnTo>
                <a:cubicBezTo>
                  <a:pt x="290150" y="83203"/>
                  <a:pt x="288335" y="85365"/>
                  <a:pt x="285793" y="85365"/>
                </a:cubicBezTo>
                <a:lnTo>
                  <a:pt x="226971" y="85365"/>
                </a:lnTo>
                <a:cubicBezTo>
                  <a:pt x="224429" y="85365"/>
                  <a:pt x="222250" y="83203"/>
                  <a:pt x="222250" y="81042"/>
                </a:cubicBezTo>
                <a:lnTo>
                  <a:pt x="222250" y="53660"/>
                </a:lnTo>
                <a:cubicBezTo>
                  <a:pt x="222250" y="47895"/>
                  <a:pt x="224429" y="41770"/>
                  <a:pt x="228423" y="37086"/>
                </a:cubicBezTo>
                <a:cubicBezTo>
                  <a:pt x="229875" y="35285"/>
                  <a:pt x="232780" y="34925"/>
                  <a:pt x="234596" y="36726"/>
                </a:cubicBezTo>
                <a:close/>
                <a:moveTo>
                  <a:pt x="11766" y="36726"/>
                </a:moveTo>
                <a:cubicBezTo>
                  <a:pt x="13905" y="38167"/>
                  <a:pt x="14262" y="40689"/>
                  <a:pt x="12479" y="42491"/>
                </a:cubicBezTo>
                <a:cubicBezTo>
                  <a:pt x="9983" y="45733"/>
                  <a:pt x="8557" y="49696"/>
                  <a:pt x="8557" y="53660"/>
                </a:cubicBezTo>
                <a:lnTo>
                  <a:pt x="8557" y="76718"/>
                </a:lnTo>
                <a:lnTo>
                  <a:pt x="57761" y="76718"/>
                </a:lnTo>
                <a:lnTo>
                  <a:pt x="57761" y="53660"/>
                </a:lnTo>
                <a:cubicBezTo>
                  <a:pt x="57761" y="49696"/>
                  <a:pt x="56335" y="45733"/>
                  <a:pt x="53839" y="42491"/>
                </a:cubicBezTo>
                <a:cubicBezTo>
                  <a:pt x="52413" y="40689"/>
                  <a:pt x="52413" y="38167"/>
                  <a:pt x="54552" y="36726"/>
                </a:cubicBezTo>
                <a:cubicBezTo>
                  <a:pt x="56335" y="34925"/>
                  <a:pt x="59188" y="35285"/>
                  <a:pt x="60614" y="37086"/>
                </a:cubicBezTo>
                <a:cubicBezTo>
                  <a:pt x="64179" y="41770"/>
                  <a:pt x="66319" y="47895"/>
                  <a:pt x="66319" y="53660"/>
                </a:cubicBezTo>
                <a:lnTo>
                  <a:pt x="66319" y="81042"/>
                </a:lnTo>
                <a:cubicBezTo>
                  <a:pt x="66319" y="83203"/>
                  <a:pt x="64536" y="85365"/>
                  <a:pt x="62040" y="85365"/>
                </a:cubicBezTo>
                <a:lnTo>
                  <a:pt x="4278" y="85365"/>
                </a:lnTo>
                <a:cubicBezTo>
                  <a:pt x="1783" y="85365"/>
                  <a:pt x="0" y="83203"/>
                  <a:pt x="0" y="81042"/>
                </a:cubicBezTo>
                <a:lnTo>
                  <a:pt x="0" y="53660"/>
                </a:lnTo>
                <a:cubicBezTo>
                  <a:pt x="0" y="47895"/>
                  <a:pt x="2139" y="41770"/>
                  <a:pt x="6061" y="37086"/>
                </a:cubicBezTo>
                <a:cubicBezTo>
                  <a:pt x="7487" y="35285"/>
                  <a:pt x="9983" y="34925"/>
                  <a:pt x="11766" y="36726"/>
                </a:cubicBezTo>
                <a:close/>
                <a:moveTo>
                  <a:pt x="255588" y="8902"/>
                </a:moveTo>
                <a:cubicBezTo>
                  <a:pt x="249837" y="8902"/>
                  <a:pt x="245165" y="13531"/>
                  <a:pt x="245165" y="18872"/>
                </a:cubicBezTo>
                <a:cubicBezTo>
                  <a:pt x="245165" y="24569"/>
                  <a:pt x="249837" y="29198"/>
                  <a:pt x="255588" y="29198"/>
                </a:cubicBezTo>
                <a:cubicBezTo>
                  <a:pt x="260980" y="29198"/>
                  <a:pt x="265652" y="24569"/>
                  <a:pt x="265652" y="18872"/>
                </a:cubicBezTo>
                <a:cubicBezTo>
                  <a:pt x="265652" y="13531"/>
                  <a:pt x="260980" y="8902"/>
                  <a:pt x="255588" y="8902"/>
                </a:cubicBezTo>
                <a:close/>
                <a:moveTo>
                  <a:pt x="32978" y="8902"/>
                </a:moveTo>
                <a:cubicBezTo>
                  <a:pt x="27587" y="8902"/>
                  <a:pt x="22914" y="13531"/>
                  <a:pt x="22914" y="18872"/>
                </a:cubicBezTo>
                <a:cubicBezTo>
                  <a:pt x="22914" y="24569"/>
                  <a:pt x="27587" y="29198"/>
                  <a:pt x="32978" y="29198"/>
                </a:cubicBezTo>
                <a:cubicBezTo>
                  <a:pt x="38729" y="29198"/>
                  <a:pt x="43402" y="24569"/>
                  <a:pt x="43402" y="18872"/>
                </a:cubicBezTo>
                <a:cubicBezTo>
                  <a:pt x="43402" y="13531"/>
                  <a:pt x="38729" y="8902"/>
                  <a:pt x="32978" y="8902"/>
                </a:cubicBezTo>
                <a:close/>
                <a:moveTo>
                  <a:pt x="133521" y="6815"/>
                </a:moveTo>
                <a:cubicBezTo>
                  <a:pt x="154896" y="5078"/>
                  <a:pt x="176676" y="8197"/>
                  <a:pt x="197102" y="16393"/>
                </a:cubicBezTo>
                <a:lnTo>
                  <a:pt x="201078" y="8553"/>
                </a:lnTo>
                <a:lnTo>
                  <a:pt x="215539" y="30292"/>
                </a:lnTo>
                <a:lnTo>
                  <a:pt x="189149" y="31717"/>
                </a:lnTo>
                <a:lnTo>
                  <a:pt x="193487" y="23877"/>
                </a:lnTo>
                <a:cubicBezTo>
                  <a:pt x="155167" y="9266"/>
                  <a:pt x="112147" y="12829"/>
                  <a:pt x="77080" y="33856"/>
                </a:cubicBezTo>
                <a:cubicBezTo>
                  <a:pt x="76357" y="34212"/>
                  <a:pt x="75634" y="34568"/>
                  <a:pt x="74911" y="34568"/>
                </a:cubicBezTo>
                <a:cubicBezTo>
                  <a:pt x="73465" y="34568"/>
                  <a:pt x="72019" y="33856"/>
                  <a:pt x="70935" y="32430"/>
                </a:cubicBezTo>
                <a:cubicBezTo>
                  <a:pt x="69850" y="30292"/>
                  <a:pt x="70212" y="27441"/>
                  <a:pt x="72381" y="26372"/>
                </a:cubicBezTo>
                <a:cubicBezTo>
                  <a:pt x="91179" y="15146"/>
                  <a:pt x="112147" y="8553"/>
                  <a:pt x="133521" y="6815"/>
                </a:cubicBezTo>
                <a:close/>
                <a:moveTo>
                  <a:pt x="255588" y="0"/>
                </a:moveTo>
                <a:cubicBezTo>
                  <a:pt x="266012" y="0"/>
                  <a:pt x="274279" y="8546"/>
                  <a:pt x="274279" y="18872"/>
                </a:cubicBezTo>
                <a:cubicBezTo>
                  <a:pt x="274279" y="29198"/>
                  <a:pt x="266012" y="37744"/>
                  <a:pt x="255588" y="37744"/>
                </a:cubicBezTo>
                <a:cubicBezTo>
                  <a:pt x="245165" y="37744"/>
                  <a:pt x="236538" y="29198"/>
                  <a:pt x="236538" y="18872"/>
                </a:cubicBezTo>
                <a:cubicBezTo>
                  <a:pt x="236538" y="8546"/>
                  <a:pt x="245165" y="0"/>
                  <a:pt x="255588" y="0"/>
                </a:cubicBezTo>
                <a:close/>
                <a:moveTo>
                  <a:pt x="32978" y="0"/>
                </a:moveTo>
                <a:cubicBezTo>
                  <a:pt x="43402" y="0"/>
                  <a:pt x="52028" y="8546"/>
                  <a:pt x="52028" y="18872"/>
                </a:cubicBezTo>
                <a:cubicBezTo>
                  <a:pt x="52028" y="29198"/>
                  <a:pt x="43402" y="37744"/>
                  <a:pt x="32978" y="37744"/>
                </a:cubicBezTo>
                <a:cubicBezTo>
                  <a:pt x="22555" y="37744"/>
                  <a:pt x="14288" y="29198"/>
                  <a:pt x="14288" y="18872"/>
                </a:cubicBezTo>
                <a:cubicBezTo>
                  <a:pt x="14288" y="8546"/>
                  <a:pt x="22555" y="0"/>
                  <a:pt x="329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solidFill>
                <a:schemeClr val="accent1"/>
              </a:solidFill>
              <a:latin typeface="Lato Light" panose="020F0502020204030203" pitchFamily="34" charset="0"/>
            </a:endParaRPr>
          </a:p>
        </p:txBody>
      </p:sp>
      <p:sp>
        <p:nvSpPr>
          <p:cNvPr id="37" name="Freeform 70">
            <a:extLst>
              <a:ext uri="{FF2B5EF4-FFF2-40B4-BE49-F238E27FC236}">
                <a16:creationId xmlns:a16="http://schemas.microsoft.com/office/drawing/2014/main" id="{163D960F-6C5B-496E-8468-E99463CA9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090" y="3442244"/>
            <a:ext cx="4029553" cy="457200"/>
          </a:xfrm>
          <a:prstGeom prst="roundRect">
            <a:avLst>
              <a:gd name="adj" fmla="val 50000"/>
            </a:avLst>
          </a:prstGeom>
          <a:solidFill>
            <a:srgbClr val="81C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00AEBE-1188-4F24-A0A1-B916D5F05E6E}"/>
              </a:ext>
            </a:extLst>
          </p:cNvPr>
          <p:cNvSpPr txBox="1"/>
          <p:nvPr/>
        </p:nvSpPr>
        <p:spPr>
          <a:xfrm>
            <a:off x="6738902" y="3442177"/>
            <a:ext cx="5042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Financing Strategies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77F656D-F0EC-4E74-B1B5-C17BF043C13A}"/>
              </a:ext>
            </a:extLst>
          </p:cNvPr>
          <p:cNvSpPr/>
          <p:nvPr/>
        </p:nvSpPr>
        <p:spPr>
          <a:xfrm>
            <a:off x="6255090" y="3450543"/>
            <a:ext cx="451165" cy="457200"/>
          </a:xfrm>
          <a:prstGeom prst="ellipse">
            <a:avLst/>
          </a:prstGeom>
          <a:solidFill>
            <a:srgbClr val="81C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246">
            <a:extLst>
              <a:ext uri="{FF2B5EF4-FFF2-40B4-BE49-F238E27FC236}">
                <a16:creationId xmlns:a16="http://schemas.microsoft.com/office/drawing/2014/main" id="{EAABD843-B6B1-4384-856C-336E32EC3BD2}"/>
              </a:ext>
            </a:extLst>
          </p:cNvPr>
          <p:cNvSpPr>
            <a:spLocks noEditPoints="1"/>
          </p:cNvSpPr>
          <p:nvPr/>
        </p:nvSpPr>
        <p:spPr bwMode="auto">
          <a:xfrm>
            <a:off x="6304152" y="3510691"/>
            <a:ext cx="349680" cy="349680"/>
          </a:xfrm>
          <a:custGeom>
            <a:avLst/>
            <a:gdLst>
              <a:gd name="T0" fmla="*/ 0 w 176"/>
              <a:gd name="T1" fmla="*/ 104 h 176"/>
              <a:gd name="T2" fmla="*/ 144 w 176"/>
              <a:gd name="T3" fmla="*/ 104 h 176"/>
              <a:gd name="T4" fmla="*/ 72 w 176"/>
              <a:gd name="T5" fmla="*/ 168 h 176"/>
              <a:gd name="T6" fmla="*/ 72 w 176"/>
              <a:gd name="T7" fmla="*/ 40 h 176"/>
              <a:gd name="T8" fmla="*/ 72 w 176"/>
              <a:gd name="T9" fmla="*/ 168 h 176"/>
              <a:gd name="T10" fmla="*/ 47 w 176"/>
              <a:gd name="T11" fmla="*/ 28 h 176"/>
              <a:gd name="T12" fmla="*/ 104 w 176"/>
              <a:gd name="T13" fmla="*/ 8 h 176"/>
              <a:gd name="T14" fmla="*/ 151 w 176"/>
              <a:gd name="T15" fmla="*/ 115 h 176"/>
              <a:gd name="T16" fmla="*/ 176 w 176"/>
              <a:gd name="T17" fmla="*/ 72 h 176"/>
              <a:gd name="T18" fmla="*/ 84 w 176"/>
              <a:gd name="T19" fmla="*/ 104 h 176"/>
              <a:gd name="T20" fmla="*/ 74 w 176"/>
              <a:gd name="T21" fmla="*/ 99 h 176"/>
              <a:gd name="T22" fmla="*/ 78 w 176"/>
              <a:gd name="T23" fmla="*/ 88 h 176"/>
              <a:gd name="T24" fmla="*/ 87 w 176"/>
              <a:gd name="T25" fmla="*/ 93 h 176"/>
              <a:gd name="T26" fmla="*/ 83 w 176"/>
              <a:gd name="T27" fmla="*/ 83 h 176"/>
              <a:gd name="T28" fmla="*/ 74 w 176"/>
              <a:gd name="T29" fmla="*/ 80 h 176"/>
              <a:gd name="T30" fmla="*/ 70 w 176"/>
              <a:gd name="T31" fmla="*/ 76 h 176"/>
              <a:gd name="T32" fmla="*/ 66 w 176"/>
              <a:gd name="T33" fmla="*/ 81 h 176"/>
              <a:gd name="T34" fmla="*/ 58 w 176"/>
              <a:gd name="T35" fmla="*/ 87 h 176"/>
              <a:gd name="T36" fmla="*/ 58 w 176"/>
              <a:gd name="T37" fmla="*/ 98 h 176"/>
              <a:gd name="T38" fmla="*/ 66 w 176"/>
              <a:gd name="T39" fmla="*/ 105 h 176"/>
              <a:gd name="T40" fmla="*/ 70 w 176"/>
              <a:gd name="T41" fmla="*/ 122 h 176"/>
              <a:gd name="T42" fmla="*/ 63 w 176"/>
              <a:gd name="T43" fmla="*/ 113 h 176"/>
              <a:gd name="T44" fmla="*/ 57 w 176"/>
              <a:gd name="T45" fmla="*/ 119 h 176"/>
              <a:gd name="T46" fmla="*/ 65 w 176"/>
              <a:gd name="T47" fmla="*/ 127 h 176"/>
              <a:gd name="T48" fmla="*/ 70 w 176"/>
              <a:gd name="T49" fmla="*/ 132 h 176"/>
              <a:gd name="T50" fmla="*/ 74 w 176"/>
              <a:gd name="T51" fmla="*/ 128 h 176"/>
              <a:gd name="T52" fmla="*/ 84 w 176"/>
              <a:gd name="T53" fmla="*/ 124 h 176"/>
              <a:gd name="T54" fmla="*/ 88 w 176"/>
              <a:gd name="T55" fmla="*/ 113 h 176"/>
              <a:gd name="T56" fmla="*/ 84 w 176"/>
              <a:gd name="T57" fmla="*/ 104 h 176"/>
              <a:gd name="T58" fmla="*/ 68 w 176"/>
              <a:gd name="T59" fmla="*/ 98 h 176"/>
              <a:gd name="T60" fmla="*/ 65 w 176"/>
              <a:gd name="T61" fmla="*/ 95 h 176"/>
              <a:gd name="T62" fmla="*/ 66 w 176"/>
              <a:gd name="T63" fmla="*/ 87 h 176"/>
              <a:gd name="T64" fmla="*/ 70 w 176"/>
              <a:gd name="T65" fmla="*/ 99 h 176"/>
              <a:gd name="T66" fmla="*/ 74 w 176"/>
              <a:gd name="T67" fmla="*/ 122 h 176"/>
              <a:gd name="T68" fmla="*/ 76 w 176"/>
              <a:gd name="T69" fmla="*/ 108 h 176"/>
              <a:gd name="T70" fmla="*/ 80 w 176"/>
              <a:gd name="T71" fmla="*/ 111 h 176"/>
              <a:gd name="T72" fmla="*/ 79 w 176"/>
              <a:gd name="T7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72" y="168"/>
                </a:move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107" y="40"/>
                  <a:pt x="136" y="69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2" y="27"/>
                  <a:pt x="56" y="26"/>
                  <a:pt x="61" y="25"/>
                </a:cubicBezTo>
                <a:cubicBezTo>
                  <a:pt x="72" y="14"/>
                  <a:pt x="87" y="8"/>
                  <a:pt x="104" y="8"/>
                </a:cubicBezTo>
                <a:cubicBezTo>
                  <a:pt x="139" y="8"/>
                  <a:pt x="168" y="37"/>
                  <a:pt x="168" y="72"/>
                </a:cubicBezTo>
                <a:cubicBezTo>
                  <a:pt x="168" y="89"/>
                  <a:pt x="162" y="104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84" y="104"/>
                </a:moveTo>
                <a:cubicBezTo>
                  <a:pt x="82" y="103"/>
                  <a:pt x="81" y="102"/>
                  <a:pt x="79" y="101"/>
                </a:cubicBezTo>
                <a:cubicBezTo>
                  <a:pt x="77" y="100"/>
                  <a:pt x="76" y="100"/>
                  <a:pt x="74" y="99"/>
                </a:cubicBezTo>
                <a:cubicBezTo>
                  <a:pt x="74" y="86"/>
                  <a:pt x="74" y="86"/>
                  <a:pt x="74" y="86"/>
                </a:cubicBezTo>
                <a:cubicBezTo>
                  <a:pt x="76" y="86"/>
                  <a:pt x="77" y="86"/>
                  <a:pt x="78" y="88"/>
                </a:cubicBezTo>
                <a:cubicBezTo>
                  <a:pt x="79" y="89"/>
                  <a:pt x="80" y="90"/>
                  <a:pt x="80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0"/>
                  <a:pt x="87" y="89"/>
                  <a:pt x="86" y="87"/>
                </a:cubicBezTo>
                <a:cubicBezTo>
                  <a:pt x="85" y="86"/>
                  <a:pt x="84" y="84"/>
                  <a:pt x="83" y="83"/>
                </a:cubicBezTo>
                <a:cubicBezTo>
                  <a:pt x="82" y="82"/>
                  <a:pt x="80" y="81"/>
                  <a:pt x="79" y="81"/>
                </a:cubicBezTo>
                <a:cubicBezTo>
                  <a:pt x="77" y="80"/>
                  <a:pt x="76" y="80"/>
                  <a:pt x="74" y="80"/>
                </a:cubicBezTo>
                <a:cubicBezTo>
                  <a:pt x="74" y="76"/>
                  <a:pt x="74" y="76"/>
                  <a:pt x="74" y="76"/>
                </a:cubicBezTo>
                <a:cubicBezTo>
                  <a:pt x="70" y="76"/>
                  <a:pt x="70" y="76"/>
                  <a:pt x="70" y="76"/>
                </a:cubicBezTo>
                <a:cubicBezTo>
                  <a:pt x="70" y="80"/>
                  <a:pt x="70" y="80"/>
                  <a:pt x="70" y="80"/>
                </a:cubicBezTo>
                <a:cubicBezTo>
                  <a:pt x="68" y="80"/>
                  <a:pt x="67" y="80"/>
                  <a:pt x="66" y="81"/>
                </a:cubicBezTo>
                <a:cubicBezTo>
                  <a:pt x="64" y="82"/>
                  <a:pt x="62" y="82"/>
                  <a:pt x="61" y="83"/>
                </a:cubicBezTo>
                <a:cubicBezTo>
                  <a:pt x="60" y="84"/>
                  <a:pt x="59" y="86"/>
                  <a:pt x="58" y="87"/>
                </a:cubicBezTo>
                <a:cubicBezTo>
                  <a:pt x="57" y="89"/>
                  <a:pt x="57" y="91"/>
                  <a:pt x="57" y="93"/>
                </a:cubicBezTo>
                <a:cubicBezTo>
                  <a:pt x="57" y="95"/>
                  <a:pt x="57" y="97"/>
                  <a:pt x="58" y="98"/>
                </a:cubicBezTo>
                <a:cubicBezTo>
                  <a:pt x="59" y="100"/>
                  <a:pt x="60" y="101"/>
                  <a:pt x="61" y="102"/>
                </a:cubicBezTo>
                <a:cubicBezTo>
                  <a:pt x="63" y="103"/>
                  <a:pt x="64" y="104"/>
                  <a:pt x="66" y="105"/>
                </a:cubicBezTo>
                <a:cubicBezTo>
                  <a:pt x="68" y="106"/>
                  <a:pt x="69" y="106"/>
                  <a:pt x="70" y="107"/>
                </a:cubicBezTo>
                <a:cubicBezTo>
                  <a:pt x="70" y="122"/>
                  <a:pt x="70" y="122"/>
                  <a:pt x="70" y="122"/>
                </a:cubicBezTo>
                <a:cubicBezTo>
                  <a:pt x="68" y="122"/>
                  <a:pt x="66" y="121"/>
                  <a:pt x="65" y="119"/>
                </a:cubicBezTo>
                <a:cubicBezTo>
                  <a:pt x="64" y="118"/>
                  <a:pt x="63" y="116"/>
                  <a:pt x="63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5"/>
                  <a:pt x="56" y="117"/>
                  <a:pt x="57" y="119"/>
                </a:cubicBezTo>
                <a:cubicBezTo>
                  <a:pt x="58" y="121"/>
                  <a:pt x="59" y="122"/>
                  <a:pt x="60" y="124"/>
                </a:cubicBezTo>
                <a:cubicBezTo>
                  <a:pt x="61" y="125"/>
                  <a:pt x="63" y="126"/>
                  <a:pt x="65" y="127"/>
                </a:cubicBezTo>
                <a:cubicBezTo>
                  <a:pt x="67" y="127"/>
                  <a:pt x="68" y="128"/>
                  <a:pt x="70" y="128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6" y="128"/>
                  <a:pt x="77" y="127"/>
                  <a:pt x="79" y="127"/>
                </a:cubicBezTo>
                <a:cubicBezTo>
                  <a:pt x="81" y="126"/>
                  <a:pt x="82" y="125"/>
                  <a:pt x="84" y="124"/>
                </a:cubicBezTo>
                <a:cubicBezTo>
                  <a:pt x="85" y="123"/>
                  <a:pt x="86" y="121"/>
                  <a:pt x="87" y="120"/>
                </a:cubicBezTo>
                <a:cubicBezTo>
                  <a:pt x="88" y="118"/>
                  <a:pt x="88" y="116"/>
                  <a:pt x="88" y="113"/>
                </a:cubicBezTo>
                <a:cubicBezTo>
                  <a:pt x="88" y="111"/>
                  <a:pt x="88" y="109"/>
                  <a:pt x="87" y="108"/>
                </a:cubicBezTo>
                <a:cubicBezTo>
                  <a:pt x="86" y="106"/>
                  <a:pt x="85" y="105"/>
                  <a:pt x="84" y="104"/>
                </a:cubicBezTo>
                <a:moveTo>
                  <a:pt x="70" y="99"/>
                </a:moveTo>
                <a:cubicBezTo>
                  <a:pt x="69" y="98"/>
                  <a:pt x="69" y="98"/>
                  <a:pt x="68" y="98"/>
                </a:cubicBezTo>
                <a:cubicBezTo>
                  <a:pt x="67" y="97"/>
                  <a:pt x="67" y="97"/>
                  <a:pt x="66" y="97"/>
                </a:cubicBezTo>
                <a:cubicBezTo>
                  <a:pt x="65" y="96"/>
                  <a:pt x="65" y="95"/>
                  <a:pt x="65" y="95"/>
                </a:cubicBezTo>
                <a:cubicBezTo>
                  <a:pt x="64" y="94"/>
                  <a:pt x="64" y="93"/>
                  <a:pt x="64" y="92"/>
                </a:cubicBezTo>
                <a:cubicBezTo>
                  <a:pt x="64" y="90"/>
                  <a:pt x="65" y="88"/>
                  <a:pt x="66" y="87"/>
                </a:cubicBezTo>
                <a:cubicBezTo>
                  <a:pt x="67" y="86"/>
                  <a:pt x="68" y="86"/>
                  <a:pt x="70" y="86"/>
                </a:cubicBezTo>
                <a:lnTo>
                  <a:pt x="70" y="99"/>
                </a:lnTo>
                <a:close/>
                <a:moveTo>
                  <a:pt x="79" y="120"/>
                </a:moveTo>
                <a:cubicBezTo>
                  <a:pt x="78" y="121"/>
                  <a:pt x="76" y="122"/>
                  <a:pt x="74" y="122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5" y="107"/>
                  <a:pt x="75" y="108"/>
                  <a:pt x="76" y="108"/>
                </a:cubicBezTo>
                <a:cubicBezTo>
                  <a:pt x="77" y="108"/>
                  <a:pt x="78" y="109"/>
                  <a:pt x="79" y="109"/>
                </a:cubicBezTo>
                <a:cubicBezTo>
                  <a:pt x="79" y="110"/>
                  <a:pt x="80" y="111"/>
                  <a:pt x="80" y="111"/>
                </a:cubicBezTo>
                <a:cubicBezTo>
                  <a:pt x="81" y="112"/>
                  <a:pt x="81" y="113"/>
                  <a:pt x="81" y="114"/>
                </a:cubicBezTo>
                <a:cubicBezTo>
                  <a:pt x="81" y="117"/>
                  <a:pt x="80" y="119"/>
                  <a:pt x="79" y="1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70">
            <a:extLst>
              <a:ext uri="{FF2B5EF4-FFF2-40B4-BE49-F238E27FC236}">
                <a16:creationId xmlns:a16="http://schemas.microsoft.com/office/drawing/2014/main" id="{9C1298FE-3DAC-41BC-A4F5-49218769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282" y="4970498"/>
            <a:ext cx="2533846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A3B29D9-105E-4967-ACDD-C58C4CDE9A42}"/>
              </a:ext>
            </a:extLst>
          </p:cNvPr>
          <p:cNvSpPr txBox="1"/>
          <p:nvPr/>
        </p:nvSpPr>
        <p:spPr>
          <a:xfrm>
            <a:off x="2846445" y="4983654"/>
            <a:ext cx="2533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Public Outreach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5B257AA-D21D-405F-BB1A-9FA1473E46D6}"/>
              </a:ext>
            </a:extLst>
          </p:cNvPr>
          <p:cNvSpPr/>
          <p:nvPr/>
        </p:nvSpPr>
        <p:spPr>
          <a:xfrm>
            <a:off x="2395282" y="4961262"/>
            <a:ext cx="451165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154">
            <a:extLst>
              <a:ext uri="{FF2B5EF4-FFF2-40B4-BE49-F238E27FC236}">
                <a16:creationId xmlns:a16="http://schemas.microsoft.com/office/drawing/2014/main" id="{427D2403-2407-4ED5-A533-9CCA36C0755D}"/>
              </a:ext>
            </a:extLst>
          </p:cNvPr>
          <p:cNvSpPr>
            <a:spLocks noEditPoints="1"/>
          </p:cNvSpPr>
          <p:nvPr/>
        </p:nvSpPr>
        <p:spPr bwMode="auto">
          <a:xfrm>
            <a:off x="2448618" y="5025384"/>
            <a:ext cx="344491" cy="282616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Freeform 70">
            <a:extLst>
              <a:ext uri="{FF2B5EF4-FFF2-40B4-BE49-F238E27FC236}">
                <a16:creationId xmlns:a16="http://schemas.microsoft.com/office/drawing/2014/main" id="{18F88E46-F709-4C85-83F2-0032C1C72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77" y="1965037"/>
            <a:ext cx="10141077" cy="457200"/>
          </a:xfrm>
          <a:prstGeom prst="roundRect">
            <a:avLst>
              <a:gd name="adj" fmla="val 50000"/>
            </a:avLst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D431CC-338D-4557-B7A2-899FBE3A055E}"/>
              </a:ext>
            </a:extLst>
          </p:cNvPr>
          <p:cNvSpPr txBox="1"/>
          <p:nvPr/>
        </p:nvSpPr>
        <p:spPr>
          <a:xfrm>
            <a:off x="577091" y="1968331"/>
            <a:ext cx="560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Access Control Plan for US 50 in Placerville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B375678-7C06-427C-B4F0-5C18429DBC36}"/>
              </a:ext>
            </a:extLst>
          </p:cNvPr>
          <p:cNvSpPr/>
          <p:nvPr/>
        </p:nvSpPr>
        <p:spPr>
          <a:xfrm>
            <a:off x="140227" y="1964620"/>
            <a:ext cx="454618" cy="457200"/>
          </a:xfrm>
          <a:prstGeom prst="ellipse">
            <a:avLst/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 360">
            <a:extLst>
              <a:ext uri="{FF2B5EF4-FFF2-40B4-BE49-F238E27FC236}">
                <a16:creationId xmlns:a16="http://schemas.microsoft.com/office/drawing/2014/main" id="{51C17C9B-206A-4309-B717-F2B426CC1520}"/>
              </a:ext>
            </a:extLst>
          </p:cNvPr>
          <p:cNvSpPr>
            <a:spLocks noEditPoints="1"/>
          </p:cNvSpPr>
          <p:nvPr/>
        </p:nvSpPr>
        <p:spPr bwMode="auto">
          <a:xfrm>
            <a:off x="202944" y="2049692"/>
            <a:ext cx="329184" cy="282228"/>
          </a:xfrm>
          <a:custGeom>
            <a:avLst/>
            <a:gdLst>
              <a:gd name="T0" fmla="*/ 108 w 176"/>
              <a:gd name="T1" fmla="*/ 56 h 144"/>
              <a:gd name="T2" fmla="*/ 84 w 176"/>
              <a:gd name="T3" fmla="*/ 56 h 144"/>
              <a:gd name="T4" fmla="*/ 80 w 176"/>
              <a:gd name="T5" fmla="*/ 60 h 144"/>
              <a:gd name="T6" fmla="*/ 84 w 176"/>
              <a:gd name="T7" fmla="*/ 64 h 144"/>
              <a:gd name="T8" fmla="*/ 96 w 176"/>
              <a:gd name="T9" fmla="*/ 64 h 144"/>
              <a:gd name="T10" fmla="*/ 64 w 176"/>
              <a:gd name="T11" fmla="*/ 116 h 144"/>
              <a:gd name="T12" fmla="*/ 64 w 176"/>
              <a:gd name="T13" fmla="*/ 116 h 144"/>
              <a:gd name="T14" fmla="*/ 64 w 176"/>
              <a:gd name="T15" fmla="*/ 116 h 144"/>
              <a:gd name="T16" fmla="*/ 68 w 176"/>
              <a:gd name="T17" fmla="*/ 120 h 144"/>
              <a:gd name="T18" fmla="*/ 72 w 176"/>
              <a:gd name="T19" fmla="*/ 116 h 144"/>
              <a:gd name="T20" fmla="*/ 72 w 176"/>
              <a:gd name="T21" fmla="*/ 116 h 144"/>
              <a:gd name="T22" fmla="*/ 104 w 176"/>
              <a:gd name="T23" fmla="*/ 68 h 144"/>
              <a:gd name="T24" fmla="*/ 104 w 176"/>
              <a:gd name="T25" fmla="*/ 84 h 144"/>
              <a:gd name="T26" fmla="*/ 108 w 176"/>
              <a:gd name="T27" fmla="*/ 88 h 144"/>
              <a:gd name="T28" fmla="*/ 112 w 176"/>
              <a:gd name="T29" fmla="*/ 84 h 144"/>
              <a:gd name="T30" fmla="*/ 112 w 176"/>
              <a:gd name="T31" fmla="*/ 60 h 144"/>
              <a:gd name="T32" fmla="*/ 108 w 176"/>
              <a:gd name="T33" fmla="*/ 56 h 144"/>
              <a:gd name="T34" fmla="*/ 174 w 176"/>
              <a:gd name="T35" fmla="*/ 120 h 144"/>
              <a:gd name="T36" fmla="*/ 102 w 176"/>
              <a:gd name="T37" fmla="*/ 8 h 144"/>
              <a:gd name="T38" fmla="*/ 88 w 176"/>
              <a:gd name="T39" fmla="*/ 0 h 144"/>
              <a:gd name="T40" fmla="*/ 74 w 176"/>
              <a:gd name="T41" fmla="*/ 8 h 144"/>
              <a:gd name="T42" fmla="*/ 2 w 176"/>
              <a:gd name="T43" fmla="*/ 120 h 144"/>
              <a:gd name="T44" fmla="*/ 0 w 176"/>
              <a:gd name="T45" fmla="*/ 128 h 144"/>
              <a:gd name="T46" fmla="*/ 16 w 176"/>
              <a:gd name="T47" fmla="*/ 144 h 144"/>
              <a:gd name="T48" fmla="*/ 160 w 176"/>
              <a:gd name="T49" fmla="*/ 144 h 144"/>
              <a:gd name="T50" fmla="*/ 176 w 176"/>
              <a:gd name="T51" fmla="*/ 128 h 144"/>
              <a:gd name="T52" fmla="*/ 174 w 176"/>
              <a:gd name="T53" fmla="*/ 120 h 144"/>
              <a:gd name="T54" fmla="*/ 160 w 176"/>
              <a:gd name="T55" fmla="*/ 136 h 144"/>
              <a:gd name="T56" fmla="*/ 16 w 176"/>
              <a:gd name="T57" fmla="*/ 136 h 144"/>
              <a:gd name="T58" fmla="*/ 8 w 176"/>
              <a:gd name="T59" fmla="*/ 128 h 144"/>
              <a:gd name="T60" fmla="*/ 9 w 176"/>
              <a:gd name="T61" fmla="*/ 125 h 144"/>
              <a:gd name="T62" fmla="*/ 9 w 176"/>
              <a:gd name="T63" fmla="*/ 124 h 144"/>
              <a:gd name="T64" fmla="*/ 81 w 176"/>
              <a:gd name="T65" fmla="*/ 12 h 144"/>
              <a:gd name="T66" fmla="*/ 81 w 176"/>
              <a:gd name="T67" fmla="*/ 12 h 144"/>
              <a:gd name="T68" fmla="*/ 88 w 176"/>
              <a:gd name="T69" fmla="*/ 8 h 144"/>
              <a:gd name="T70" fmla="*/ 95 w 176"/>
              <a:gd name="T71" fmla="*/ 11 h 144"/>
              <a:gd name="T72" fmla="*/ 95 w 176"/>
              <a:gd name="T73" fmla="*/ 12 h 144"/>
              <a:gd name="T74" fmla="*/ 167 w 176"/>
              <a:gd name="T75" fmla="*/ 124 h 144"/>
              <a:gd name="T76" fmla="*/ 168 w 176"/>
              <a:gd name="T77" fmla="*/ 125 h 144"/>
              <a:gd name="T78" fmla="*/ 168 w 176"/>
              <a:gd name="T79" fmla="*/ 128 h 144"/>
              <a:gd name="T80" fmla="*/ 160 w 176"/>
              <a:gd name="T8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44">
                <a:moveTo>
                  <a:pt x="108" y="56"/>
                </a:moveTo>
                <a:cubicBezTo>
                  <a:pt x="84" y="56"/>
                  <a:pt x="84" y="56"/>
                  <a:pt x="84" y="56"/>
                </a:cubicBezTo>
                <a:cubicBezTo>
                  <a:pt x="82" y="56"/>
                  <a:pt x="80" y="58"/>
                  <a:pt x="80" y="60"/>
                </a:cubicBezTo>
                <a:cubicBezTo>
                  <a:pt x="80" y="62"/>
                  <a:pt x="82" y="64"/>
                  <a:pt x="84" y="64"/>
                </a:cubicBezTo>
                <a:cubicBezTo>
                  <a:pt x="96" y="64"/>
                  <a:pt x="96" y="64"/>
                  <a:pt x="96" y="64"/>
                </a:cubicBezTo>
                <a:cubicBezTo>
                  <a:pt x="84" y="75"/>
                  <a:pt x="64" y="95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18"/>
                  <a:pt x="66" y="120"/>
                  <a:pt x="68" y="120"/>
                </a:cubicBezTo>
                <a:cubicBezTo>
                  <a:pt x="70" y="120"/>
                  <a:pt x="72" y="118"/>
                  <a:pt x="72" y="116"/>
                </a:cubicBezTo>
                <a:cubicBezTo>
                  <a:pt x="72" y="116"/>
                  <a:pt x="72" y="116"/>
                  <a:pt x="72" y="116"/>
                </a:cubicBezTo>
                <a:cubicBezTo>
                  <a:pt x="72" y="97"/>
                  <a:pt x="93" y="77"/>
                  <a:pt x="104" y="68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4" y="86"/>
                  <a:pt x="106" y="88"/>
                  <a:pt x="108" y="88"/>
                </a:cubicBezTo>
                <a:cubicBezTo>
                  <a:pt x="110" y="88"/>
                  <a:pt x="112" y="86"/>
                  <a:pt x="112" y="84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2" y="58"/>
                  <a:pt x="110" y="56"/>
                  <a:pt x="108" y="56"/>
                </a:cubicBezTo>
                <a:moveTo>
                  <a:pt x="174" y="120"/>
                </a:moveTo>
                <a:cubicBezTo>
                  <a:pt x="102" y="8"/>
                  <a:pt x="102" y="8"/>
                  <a:pt x="102" y="8"/>
                </a:cubicBezTo>
                <a:cubicBezTo>
                  <a:pt x="102" y="8"/>
                  <a:pt x="98" y="0"/>
                  <a:pt x="88" y="0"/>
                </a:cubicBezTo>
                <a:cubicBezTo>
                  <a:pt x="78" y="0"/>
                  <a:pt x="74" y="8"/>
                  <a:pt x="74" y="8"/>
                </a:cubicBezTo>
                <a:cubicBezTo>
                  <a:pt x="2" y="120"/>
                  <a:pt x="2" y="120"/>
                  <a:pt x="2" y="120"/>
                </a:cubicBezTo>
                <a:cubicBezTo>
                  <a:pt x="2" y="120"/>
                  <a:pt x="0" y="123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22"/>
                  <a:pt x="174" y="120"/>
                  <a:pt x="174" y="120"/>
                </a:cubicBezTo>
                <a:moveTo>
                  <a:pt x="160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126"/>
                  <a:pt x="8" y="125"/>
                  <a:pt x="9" y="125"/>
                </a:cubicBezTo>
                <a:cubicBezTo>
                  <a:pt x="9" y="125"/>
                  <a:pt x="9" y="125"/>
                  <a:pt x="9" y="124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3" y="8"/>
                  <a:pt x="88" y="8"/>
                </a:cubicBezTo>
                <a:cubicBezTo>
                  <a:pt x="93" y="8"/>
                  <a:pt x="94" y="11"/>
                  <a:pt x="95" y="11"/>
                </a:cubicBezTo>
                <a:cubicBezTo>
                  <a:pt x="95" y="12"/>
                  <a:pt x="95" y="12"/>
                  <a:pt x="95" y="12"/>
                </a:cubicBezTo>
                <a:cubicBezTo>
                  <a:pt x="167" y="124"/>
                  <a:pt x="167" y="124"/>
                  <a:pt x="167" y="124"/>
                </a:cubicBezTo>
                <a:cubicBezTo>
                  <a:pt x="167" y="125"/>
                  <a:pt x="167" y="125"/>
                  <a:pt x="168" y="125"/>
                </a:cubicBezTo>
                <a:cubicBezTo>
                  <a:pt x="168" y="125"/>
                  <a:pt x="168" y="126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Freeform 70">
            <a:extLst>
              <a:ext uri="{FF2B5EF4-FFF2-40B4-BE49-F238E27FC236}">
                <a16:creationId xmlns:a16="http://schemas.microsoft.com/office/drawing/2014/main" id="{A04A141D-888C-4DE5-9006-24D16B486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7670" y="4183493"/>
            <a:ext cx="1725210" cy="457200"/>
          </a:xfrm>
          <a:prstGeom prst="roundRect">
            <a:avLst>
              <a:gd name="adj" fmla="val 43870"/>
            </a:avLst>
          </a:prstGeom>
          <a:solidFill>
            <a:srgbClr val="4971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23C025-05A5-4531-B90E-516EE1C389D4}"/>
              </a:ext>
            </a:extLst>
          </p:cNvPr>
          <p:cNvSpPr txBox="1"/>
          <p:nvPr/>
        </p:nvSpPr>
        <p:spPr>
          <a:xfrm>
            <a:off x="10347390" y="4202869"/>
            <a:ext cx="1327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Final Plan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7A9C5D2-D6FB-4EF9-ADFD-2ACE6A3BE95F}"/>
              </a:ext>
            </a:extLst>
          </p:cNvPr>
          <p:cNvSpPr/>
          <p:nvPr/>
        </p:nvSpPr>
        <p:spPr>
          <a:xfrm>
            <a:off x="9876960" y="4184699"/>
            <a:ext cx="476877" cy="457200"/>
          </a:xfrm>
          <a:prstGeom prst="ellipse">
            <a:avLst/>
          </a:prstGeom>
          <a:solidFill>
            <a:srgbClr val="4971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9B34249-4513-4F74-9F60-DAB0DD8DF7EF}"/>
              </a:ext>
            </a:extLst>
          </p:cNvPr>
          <p:cNvGrpSpPr/>
          <p:nvPr/>
        </p:nvGrpSpPr>
        <p:grpSpPr>
          <a:xfrm>
            <a:off x="9950111" y="4284809"/>
            <a:ext cx="330844" cy="290466"/>
            <a:chOff x="7489825" y="1576388"/>
            <a:chExt cx="403225" cy="354013"/>
          </a:xfrm>
          <a:solidFill>
            <a:schemeClr val="bg1"/>
          </a:solidFill>
        </p:grpSpPr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FB5C3FFA-C3AF-424B-AF40-2810DE06B0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9825" y="1576388"/>
              <a:ext cx="403225" cy="354013"/>
            </a:xfrm>
            <a:custGeom>
              <a:avLst/>
              <a:gdLst>
                <a:gd name="T0" fmla="*/ 207 w 215"/>
                <a:gd name="T1" fmla="*/ 1 h 189"/>
                <a:gd name="T2" fmla="*/ 108 w 215"/>
                <a:gd name="T3" fmla="*/ 14 h 189"/>
                <a:gd name="T4" fmla="*/ 8 w 215"/>
                <a:gd name="T5" fmla="*/ 1 h 189"/>
                <a:gd name="T6" fmla="*/ 3 w 215"/>
                <a:gd name="T7" fmla="*/ 2 h 189"/>
                <a:gd name="T8" fmla="*/ 0 w 215"/>
                <a:gd name="T9" fmla="*/ 7 h 189"/>
                <a:gd name="T10" fmla="*/ 0 w 215"/>
                <a:gd name="T11" fmla="*/ 168 h 189"/>
                <a:gd name="T12" fmla="*/ 6 w 215"/>
                <a:gd name="T13" fmla="*/ 175 h 189"/>
                <a:gd name="T14" fmla="*/ 107 w 215"/>
                <a:gd name="T15" fmla="*/ 188 h 189"/>
                <a:gd name="T16" fmla="*/ 108 w 215"/>
                <a:gd name="T17" fmla="*/ 189 h 189"/>
                <a:gd name="T18" fmla="*/ 108 w 215"/>
                <a:gd name="T19" fmla="*/ 188 h 189"/>
                <a:gd name="T20" fmla="*/ 209 w 215"/>
                <a:gd name="T21" fmla="*/ 175 h 189"/>
                <a:gd name="T22" fmla="*/ 215 w 215"/>
                <a:gd name="T23" fmla="*/ 168 h 189"/>
                <a:gd name="T24" fmla="*/ 215 w 215"/>
                <a:gd name="T25" fmla="*/ 7 h 189"/>
                <a:gd name="T26" fmla="*/ 213 w 215"/>
                <a:gd name="T27" fmla="*/ 2 h 189"/>
                <a:gd name="T28" fmla="*/ 207 w 215"/>
                <a:gd name="T29" fmla="*/ 1 h 189"/>
                <a:gd name="T30" fmla="*/ 14 w 215"/>
                <a:gd name="T31" fmla="*/ 15 h 189"/>
                <a:gd name="T32" fmla="*/ 101 w 215"/>
                <a:gd name="T33" fmla="*/ 27 h 189"/>
                <a:gd name="T34" fmla="*/ 101 w 215"/>
                <a:gd name="T35" fmla="*/ 174 h 189"/>
                <a:gd name="T36" fmla="*/ 14 w 215"/>
                <a:gd name="T37" fmla="*/ 163 h 189"/>
                <a:gd name="T38" fmla="*/ 14 w 215"/>
                <a:gd name="T39" fmla="*/ 15 h 189"/>
                <a:gd name="T40" fmla="*/ 201 w 215"/>
                <a:gd name="T41" fmla="*/ 163 h 189"/>
                <a:gd name="T42" fmla="*/ 114 w 215"/>
                <a:gd name="T43" fmla="*/ 174 h 189"/>
                <a:gd name="T44" fmla="*/ 114 w 215"/>
                <a:gd name="T45" fmla="*/ 27 h 189"/>
                <a:gd name="T46" fmla="*/ 201 w 215"/>
                <a:gd name="T47" fmla="*/ 15 h 189"/>
                <a:gd name="T48" fmla="*/ 201 w 215"/>
                <a:gd name="T49" fmla="*/ 16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5" h="189">
                  <a:moveTo>
                    <a:pt x="207" y="1"/>
                  </a:moveTo>
                  <a:cubicBezTo>
                    <a:pt x="108" y="14"/>
                    <a:pt x="108" y="14"/>
                    <a:pt x="108" y="1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5"/>
                    <a:pt x="0" y="7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2"/>
                    <a:pt x="3" y="175"/>
                    <a:pt x="6" y="175"/>
                  </a:cubicBezTo>
                  <a:cubicBezTo>
                    <a:pt x="107" y="188"/>
                    <a:pt x="107" y="188"/>
                    <a:pt x="107" y="188"/>
                  </a:cubicBezTo>
                  <a:cubicBezTo>
                    <a:pt x="107" y="188"/>
                    <a:pt x="107" y="189"/>
                    <a:pt x="108" y="189"/>
                  </a:cubicBezTo>
                  <a:cubicBezTo>
                    <a:pt x="108" y="189"/>
                    <a:pt x="108" y="188"/>
                    <a:pt x="108" y="188"/>
                  </a:cubicBezTo>
                  <a:cubicBezTo>
                    <a:pt x="209" y="175"/>
                    <a:pt x="209" y="175"/>
                    <a:pt x="209" y="175"/>
                  </a:cubicBezTo>
                  <a:cubicBezTo>
                    <a:pt x="212" y="175"/>
                    <a:pt x="215" y="172"/>
                    <a:pt x="215" y="168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5" y="5"/>
                    <a:pt x="214" y="4"/>
                    <a:pt x="213" y="2"/>
                  </a:cubicBezTo>
                  <a:cubicBezTo>
                    <a:pt x="211" y="1"/>
                    <a:pt x="209" y="0"/>
                    <a:pt x="207" y="1"/>
                  </a:cubicBezTo>
                  <a:close/>
                  <a:moveTo>
                    <a:pt x="14" y="15"/>
                  </a:moveTo>
                  <a:cubicBezTo>
                    <a:pt x="101" y="27"/>
                    <a:pt x="101" y="27"/>
                    <a:pt x="101" y="27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4" y="163"/>
                    <a:pt x="14" y="163"/>
                    <a:pt x="14" y="163"/>
                  </a:cubicBezTo>
                  <a:lnTo>
                    <a:pt x="14" y="15"/>
                  </a:lnTo>
                  <a:close/>
                  <a:moveTo>
                    <a:pt x="201" y="163"/>
                  </a:moveTo>
                  <a:cubicBezTo>
                    <a:pt x="114" y="174"/>
                    <a:pt x="114" y="174"/>
                    <a:pt x="114" y="174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201" y="15"/>
                    <a:pt x="201" y="15"/>
                    <a:pt x="201" y="15"/>
                  </a:cubicBezTo>
                  <a:lnTo>
                    <a:pt x="201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Freeform 40">
              <a:extLst>
                <a:ext uri="{FF2B5EF4-FFF2-40B4-BE49-F238E27FC236}">
                  <a16:creationId xmlns:a16="http://schemas.microsoft.com/office/drawing/2014/main" id="{C7B041DF-7038-45FE-B2B6-DCCC5F0C2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639888"/>
              <a:ext cx="128588" cy="38100"/>
            </a:xfrm>
            <a:custGeom>
              <a:avLst/>
              <a:gdLst>
                <a:gd name="T0" fmla="*/ 6 w 68"/>
                <a:gd name="T1" fmla="*/ 14 h 20"/>
                <a:gd name="T2" fmla="*/ 60 w 68"/>
                <a:gd name="T3" fmla="*/ 20 h 20"/>
                <a:gd name="T4" fmla="*/ 60 w 68"/>
                <a:gd name="T5" fmla="*/ 20 h 20"/>
                <a:gd name="T6" fmla="*/ 67 w 68"/>
                <a:gd name="T7" fmla="*/ 14 h 20"/>
                <a:gd name="T8" fmla="*/ 61 w 68"/>
                <a:gd name="T9" fmla="*/ 7 h 20"/>
                <a:gd name="T10" fmla="*/ 8 w 68"/>
                <a:gd name="T11" fmla="*/ 0 h 20"/>
                <a:gd name="T12" fmla="*/ 0 w 68"/>
                <a:gd name="T13" fmla="*/ 6 h 20"/>
                <a:gd name="T14" fmla="*/ 6 w 68"/>
                <a:gd name="T1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0">
                  <a:moveTo>
                    <a:pt x="6" y="14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4" y="20"/>
                    <a:pt x="67" y="18"/>
                    <a:pt x="67" y="14"/>
                  </a:cubicBezTo>
                  <a:cubicBezTo>
                    <a:pt x="68" y="11"/>
                    <a:pt x="65" y="7"/>
                    <a:pt x="61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2" y="13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" name="Freeform 41">
              <a:extLst>
                <a:ext uri="{FF2B5EF4-FFF2-40B4-BE49-F238E27FC236}">
                  <a16:creationId xmlns:a16="http://schemas.microsoft.com/office/drawing/2014/main" id="{60F69497-02E7-4C8B-8721-412D17752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701800"/>
              <a:ext cx="128588" cy="39688"/>
            </a:xfrm>
            <a:custGeom>
              <a:avLst/>
              <a:gdLst>
                <a:gd name="T0" fmla="*/ 61 w 68"/>
                <a:gd name="T1" fmla="*/ 8 h 21"/>
                <a:gd name="T2" fmla="*/ 8 w 68"/>
                <a:gd name="T3" fmla="*/ 1 h 21"/>
                <a:gd name="T4" fmla="*/ 0 w 68"/>
                <a:gd name="T5" fmla="*/ 7 h 21"/>
                <a:gd name="T6" fmla="*/ 6 w 68"/>
                <a:gd name="T7" fmla="*/ 14 h 21"/>
                <a:gd name="T8" fmla="*/ 60 w 68"/>
                <a:gd name="T9" fmla="*/ 21 h 21"/>
                <a:gd name="T10" fmla="*/ 60 w 68"/>
                <a:gd name="T11" fmla="*/ 21 h 21"/>
                <a:gd name="T12" fmla="*/ 67 w 68"/>
                <a:gd name="T13" fmla="*/ 15 h 21"/>
                <a:gd name="T14" fmla="*/ 61 w 68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1">
                  <a:moveTo>
                    <a:pt x="61" y="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4" y="0"/>
                    <a:pt x="1" y="3"/>
                    <a:pt x="0" y="7"/>
                  </a:cubicBezTo>
                  <a:cubicBezTo>
                    <a:pt x="0" y="10"/>
                    <a:pt x="2" y="14"/>
                    <a:pt x="6" y="1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4" y="21"/>
                    <a:pt x="67" y="18"/>
                    <a:pt x="67" y="15"/>
                  </a:cubicBezTo>
                  <a:cubicBezTo>
                    <a:pt x="68" y="11"/>
                    <a:pt x="65" y="8"/>
                    <a:pt x="6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D2122BC4-6558-4E25-AFA8-9ABBB82E3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765300"/>
              <a:ext cx="128588" cy="38100"/>
            </a:xfrm>
            <a:custGeom>
              <a:avLst/>
              <a:gdLst>
                <a:gd name="T0" fmla="*/ 61 w 68"/>
                <a:gd name="T1" fmla="*/ 7 h 20"/>
                <a:gd name="T2" fmla="*/ 8 w 68"/>
                <a:gd name="T3" fmla="*/ 0 h 20"/>
                <a:gd name="T4" fmla="*/ 0 w 68"/>
                <a:gd name="T5" fmla="*/ 6 h 20"/>
                <a:gd name="T6" fmla="*/ 6 w 68"/>
                <a:gd name="T7" fmla="*/ 14 h 20"/>
                <a:gd name="T8" fmla="*/ 60 w 68"/>
                <a:gd name="T9" fmla="*/ 20 h 20"/>
                <a:gd name="T10" fmla="*/ 60 w 68"/>
                <a:gd name="T11" fmla="*/ 20 h 20"/>
                <a:gd name="T12" fmla="*/ 67 w 68"/>
                <a:gd name="T13" fmla="*/ 15 h 20"/>
                <a:gd name="T14" fmla="*/ 61 w 68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0">
                  <a:moveTo>
                    <a:pt x="61" y="7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2" y="13"/>
                    <a:pt x="6" y="14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4" y="20"/>
                    <a:pt x="67" y="18"/>
                    <a:pt x="67" y="15"/>
                  </a:cubicBezTo>
                  <a:cubicBezTo>
                    <a:pt x="68" y="11"/>
                    <a:pt x="65" y="8"/>
                    <a:pt x="6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Freeform 43">
              <a:extLst>
                <a:ext uri="{FF2B5EF4-FFF2-40B4-BE49-F238E27FC236}">
                  <a16:creationId xmlns:a16="http://schemas.microsoft.com/office/drawing/2014/main" id="{532CD15A-432B-42E1-B21E-8EB3B6BDF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827213"/>
              <a:ext cx="128588" cy="39688"/>
            </a:xfrm>
            <a:custGeom>
              <a:avLst/>
              <a:gdLst>
                <a:gd name="T0" fmla="*/ 61 w 68"/>
                <a:gd name="T1" fmla="*/ 8 h 21"/>
                <a:gd name="T2" fmla="*/ 8 w 68"/>
                <a:gd name="T3" fmla="*/ 1 h 21"/>
                <a:gd name="T4" fmla="*/ 0 w 68"/>
                <a:gd name="T5" fmla="*/ 7 h 21"/>
                <a:gd name="T6" fmla="*/ 6 w 68"/>
                <a:gd name="T7" fmla="*/ 14 h 21"/>
                <a:gd name="T8" fmla="*/ 60 w 68"/>
                <a:gd name="T9" fmla="*/ 21 h 21"/>
                <a:gd name="T10" fmla="*/ 60 w 68"/>
                <a:gd name="T11" fmla="*/ 21 h 21"/>
                <a:gd name="T12" fmla="*/ 67 w 68"/>
                <a:gd name="T13" fmla="*/ 15 h 21"/>
                <a:gd name="T14" fmla="*/ 61 w 68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1">
                  <a:moveTo>
                    <a:pt x="61" y="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4" y="0"/>
                    <a:pt x="1" y="3"/>
                    <a:pt x="0" y="7"/>
                  </a:cubicBezTo>
                  <a:cubicBezTo>
                    <a:pt x="0" y="10"/>
                    <a:pt x="2" y="14"/>
                    <a:pt x="6" y="1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4" y="21"/>
                    <a:pt x="67" y="18"/>
                    <a:pt x="67" y="15"/>
                  </a:cubicBezTo>
                  <a:cubicBezTo>
                    <a:pt x="68" y="11"/>
                    <a:pt x="65" y="8"/>
                    <a:pt x="6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A3EC0AA2-8D64-472E-B3D8-096726C25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639888"/>
              <a:ext cx="127000" cy="38100"/>
            </a:xfrm>
            <a:custGeom>
              <a:avLst/>
              <a:gdLst>
                <a:gd name="T0" fmla="*/ 7 w 67"/>
                <a:gd name="T1" fmla="*/ 20 h 20"/>
                <a:gd name="T2" fmla="*/ 8 w 67"/>
                <a:gd name="T3" fmla="*/ 20 h 20"/>
                <a:gd name="T4" fmla="*/ 61 w 67"/>
                <a:gd name="T5" fmla="*/ 14 h 20"/>
                <a:gd name="T6" fmla="*/ 67 w 67"/>
                <a:gd name="T7" fmla="*/ 6 h 20"/>
                <a:gd name="T8" fmla="*/ 60 w 67"/>
                <a:gd name="T9" fmla="*/ 0 h 20"/>
                <a:gd name="T10" fmla="*/ 6 w 67"/>
                <a:gd name="T11" fmla="*/ 7 h 20"/>
                <a:gd name="T12" fmla="*/ 0 w 67"/>
                <a:gd name="T13" fmla="*/ 14 h 20"/>
                <a:gd name="T14" fmla="*/ 7 w 67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0">
                  <a:moveTo>
                    <a:pt x="7" y="20"/>
                  </a:moveTo>
                  <a:cubicBezTo>
                    <a:pt x="7" y="20"/>
                    <a:pt x="7" y="20"/>
                    <a:pt x="8" y="20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3"/>
                    <a:pt x="67" y="10"/>
                    <a:pt x="67" y="6"/>
                  </a:cubicBezTo>
                  <a:cubicBezTo>
                    <a:pt x="67" y="2"/>
                    <a:pt x="63" y="0"/>
                    <a:pt x="60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7"/>
                    <a:pt x="0" y="11"/>
                    <a:pt x="0" y="14"/>
                  </a:cubicBezTo>
                  <a:cubicBezTo>
                    <a:pt x="0" y="18"/>
                    <a:pt x="3" y="20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1367201D-A040-4B14-9B7F-5277EFDFD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701800"/>
              <a:ext cx="127000" cy="39688"/>
            </a:xfrm>
            <a:custGeom>
              <a:avLst/>
              <a:gdLst>
                <a:gd name="T0" fmla="*/ 7 w 67"/>
                <a:gd name="T1" fmla="*/ 21 h 21"/>
                <a:gd name="T2" fmla="*/ 8 w 67"/>
                <a:gd name="T3" fmla="*/ 21 h 21"/>
                <a:gd name="T4" fmla="*/ 61 w 67"/>
                <a:gd name="T5" fmla="*/ 14 h 21"/>
                <a:gd name="T6" fmla="*/ 67 w 67"/>
                <a:gd name="T7" fmla="*/ 7 h 21"/>
                <a:gd name="T8" fmla="*/ 60 w 67"/>
                <a:gd name="T9" fmla="*/ 1 h 21"/>
                <a:gd name="T10" fmla="*/ 6 w 67"/>
                <a:gd name="T11" fmla="*/ 8 h 21"/>
                <a:gd name="T12" fmla="*/ 0 w 67"/>
                <a:gd name="T13" fmla="*/ 15 h 21"/>
                <a:gd name="T14" fmla="*/ 7 w 67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1">
                  <a:moveTo>
                    <a:pt x="7" y="21"/>
                  </a:moveTo>
                  <a:cubicBezTo>
                    <a:pt x="7" y="21"/>
                    <a:pt x="7" y="21"/>
                    <a:pt x="8" y="2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4"/>
                    <a:pt x="67" y="10"/>
                    <a:pt x="67" y="7"/>
                  </a:cubicBezTo>
                  <a:cubicBezTo>
                    <a:pt x="67" y="3"/>
                    <a:pt x="63" y="0"/>
                    <a:pt x="60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0" y="11"/>
                    <a:pt x="0" y="15"/>
                  </a:cubicBezTo>
                  <a:cubicBezTo>
                    <a:pt x="0" y="18"/>
                    <a:pt x="3" y="21"/>
                    <a:pt x="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BFF9F98D-2F08-4F2B-82DF-8FD45CC87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765300"/>
              <a:ext cx="127000" cy="38100"/>
            </a:xfrm>
            <a:custGeom>
              <a:avLst/>
              <a:gdLst>
                <a:gd name="T0" fmla="*/ 7 w 67"/>
                <a:gd name="T1" fmla="*/ 20 h 20"/>
                <a:gd name="T2" fmla="*/ 8 w 67"/>
                <a:gd name="T3" fmla="*/ 20 h 20"/>
                <a:gd name="T4" fmla="*/ 61 w 67"/>
                <a:gd name="T5" fmla="*/ 14 h 20"/>
                <a:gd name="T6" fmla="*/ 67 w 67"/>
                <a:gd name="T7" fmla="*/ 6 h 20"/>
                <a:gd name="T8" fmla="*/ 60 w 67"/>
                <a:gd name="T9" fmla="*/ 0 h 20"/>
                <a:gd name="T10" fmla="*/ 6 w 67"/>
                <a:gd name="T11" fmla="*/ 7 h 20"/>
                <a:gd name="T12" fmla="*/ 0 w 67"/>
                <a:gd name="T13" fmla="*/ 15 h 20"/>
                <a:gd name="T14" fmla="*/ 7 w 67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0">
                  <a:moveTo>
                    <a:pt x="7" y="20"/>
                  </a:moveTo>
                  <a:cubicBezTo>
                    <a:pt x="7" y="20"/>
                    <a:pt x="7" y="20"/>
                    <a:pt x="8" y="20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3"/>
                    <a:pt x="67" y="10"/>
                    <a:pt x="67" y="6"/>
                  </a:cubicBezTo>
                  <a:cubicBezTo>
                    <a:pt x="67" y="2"/>
                    <a:pt x="63" y="0"/>
                    <a:pt x="60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8"/>
                    <a:pt x="0" y="11"/>
                    <a:pt x="0" y="15"/>
                  </a:cubicBezTo>
                  <a:cubicBezTo>
                    <a:pt x="0" y="18"/>
                    <a:pt x="3" y="20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D3D03104-624D-494D-94C4-EEEED25A6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827213"/>
              <a:ext cx="127000" cy="39688"/>
            </a:xfrm>
            <a:custGeom>
              <a:avLst/>
              <a:gdLst>
                <a:gd name="T0" fmla="*/ 60 w 67"/>
                <a:gd name="T1" fmla="*/ 1 h 21"/>
                <a:gd name="T2" fmla="*/ 6 w 67"/>
                <a:gd name="T3" fmla="*/ 8 h 21"/>
                <a:gd name="T4" fmla="*/ 0 w 67"/>
                <a:gd name="T5" fmla="*/ 15 h 21"/>
                <a:gd name="T6" fmla="*/ 7 w 67"/>
                <a:gd name="T7" fmla="*/ 21 h 21"/>
                <a:gd name="T8" fmla="*/ 8 w 67"/>
                <a:gd name="T9" fmla="*/ 21 h 21"/>
                <a:gd name="T10" fmla="*/ 61 w 67"/>
                <a:gd name="T11" fmla="*/ 14 h 21"/>
                <a:gd name="T12" fmla="*/ 67 w 67"/>
                <a:gd name="T13" fmla="*/ 7 h 21"/>
                <a:gd name="T14" fmla="*/ 60 w 67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1">
                  <a:moveTo>
                    <a:pt x="60" y="1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0" y="11"/>
                    <a:pt x="0" y="15"/>
                  </a:cubicBezTo>
                  <a:cubicBezTo>
                    <a:pt x="0" y="18"/>
                    <a:pt x="3" y="21"/>
                    <a:pt x="7" y="21"/>
                  </a:cubicBezTo>
                  <a:cubicBezTo>
                    <a:pt x="7" y="21"/>
                    <a:pt x="7" y="21"/>
                    <a:pt x="8" y="2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4"/>
                    <a:pt x="67" y="10"/>
                    <a:pt x="67" y="7"/>
                  </a:cubicBezTo>
                  <a:cubicBezTo>
                    <a:pt x="67" y="3"/>
                    <a:pt x="63" y="0"/>
                    <a:pt x="6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8798DE9-E1C2-4FE9-9023-2A85718701CC}"/>
              </a:ext>
            </a:extLst>
          </p:cNvPr>
          <p:cNvSpPr/>
          <p:nvPr/>
        </p:nvSpPr>
        <p:spPr>
          <a:xfrm>
            <a:off x="139878" y="1199491"/>
            <a:ext cx="11877540" cy="457200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/>
              <a:t>Q4 22          |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BC1A46-84A8-440D-9009-3FE86F9F18A9}"/>
              </a:ext>
            </a:extLst>
          </p:cNvPr>
          <p:cNvSpPr txBox="1"/>
          <p:nvPr/>
        </p:nvSpPr>
        <p:spPr>
          <a:xfrm>
            <a:off x="245918" y="1270253"/>
            <a:ext cx="166996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bg1"/>
                </a:solidFill>
              </a:rPr>
              <a:t>|          Q1 21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B42D1D-04D1-402E-B4F5-4E6A7CDF9A1F}"/>
              </a:ext>
            </a:extLst>
          </p:cNvPr>
          <p:cNvCxnSpPr/>
          <p:nvPr/>
        </p:nvCxnSpPr>
        <p:spPr>
          <a:xfrm>
            <a:off x="1620195" y="1428206"/>
            <a:ext cx="899555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70">
            <a:extLst>
              <a:ext uri="{FF2B5EF4-FFF2-40B4-BE49-F238E27FC236}">
                <a16:creationId xmlns:a16="http://schemas.microsoft.com/office/drawing/2014/main" id="{7698D26E-83A5-4904-AB3A-8D594C339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610" y="4983654"/>
            <a:ext cx="2034833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7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ACEA38-C4B1-4974-91B5-BEF18111B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5" t="25569" r="21784" b="12755"/>
          <a:stretch/>
        </p:blipFill>
        <p:spPr bwMode="auto">
          <a:xfrm>
            <a:off x="428077" y="1329920"/>
            <a:ext cx="5084201" cy="5055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2B7FACA-6A15-4DF0-9B14-49047FA5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640" y="2734355"/>
            <a:ext cx="6355499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Jerry Barton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Senior Transportation Planner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EDCTC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3732A"/>
                </a:solidFill>
                <a:latin typeface="Gill Sans MT" panose="020B0502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jbarton@edctc.org</a:t>
            </a:r>
            <a:endParaRPr lang="en-US" sz="2800" b="1" dirty="0">
              <a:solidFill>
                <a:srgbClr val="23732A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3732A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530-642-5267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5B47A0-E257-4BD5-90DE-C755EBCF5639}"/>
              </a:ext>
            </a:extLst>
          </p:cNvPr>
          <p:cNvSpPr txBox="1">
            <a:spLocks/>
          </p:cNvSpPr>
          <p:nvPr/>
        </p:nvSpPr>
        <p:spPr>
          <a:xfrm>
            <a:off x="2956142" y="170010"/>
            <a:ext cx="9235858" cy="60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latin typeface="Gill Sans MT" panose="020B0502020104020203" pitchFamily="34" charset="0"/>
              </a:rPr>
              <a:t>EDCTC Contact</a:t>
            </a:r>
          </a:p>
        </p:txBody>
      </p:sp>
    </p:spTree>
    <p:extLst>
      <p:ext uri="{BB962C8B-B14F-4D97-AF65-F5344CB8AC3E}">
        <p14:creationId xmlns:p14="http://schemas.microsoft.com/office/powerpoint/2010/main" val="420233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08923-4B1F-4741-9B32-D8CB321F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8627"/>
            <a:ext cx="10543524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Study Area</a:t>
            </a:r>
          </a:p>
        </p:txBody>
      </p:sp>
      <p:pic>
        <p:nvPicPr>
          <p:cNvPr id="47" name="Picture 2" descr="Free Icon Download Search California State Clipart - Clip Art Library">
            <a:extLst>
              <a:ext uri="{FF2B5EF4-FFF2-40B4-BE49-F238E27FC236}">
                <a16:creationId xmlns:a16="http://schemas.microsoft.com/office/drawing/2014/main" id="{2259E62F-B301-4867-AD07-93926B8F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11153067" y="5171798"/>
            <a:ext cx="1039190" cy="17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919C55-76D7-40D7-B000-7137D88D455A}"/>
              </a:ext>
            </a:extLst>
          </p:cNvPr>
          <p:cNvSpPr/>
          <p:nvPr/>
        </p:nvSpPr>
        <p:spPr>
          <a:xfrm>
            <a:off x="323274" y="4322618"/>
            <a:ext cx="11323782" cy="1496291"/>
          </a:xfrm>
          <a:custGeom>
            <a:avLst/>
            <a:gdLst>
              <a:gd name="connsiteX0" fmla="*/ 10963563 w 11092873"/>
              <a:gd name="connsiteY0" fmla="*/ 1496291 h 1496291"/>
              <a:gd name="connsiteX1" fmla="*/ 11092873 w 11092873"/>
              <a:gd name="connsiteY1" fmla="*/ 9237 h 1496291"/>
              <a:gd name="connsiteX2" fmla="*/ 0 w 11092873"/>
              <a:gd name="connsiteY2" fmla="*/ 0 h 1496291"/>
              <a:gd name="connsiteX3" fmla="*/ 10963563 w 11092873"/>
              <a:gd name="connsiteY3" fmla="*/ 1496291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2873" h="1496291">
                <a:moveTo>
                  <a:pt x="10963563" y="1496291"/>
                </a:moveTo>
                <a:lnTo>
                  <a:pt x="11092873" y="9237"/>
                </a:lnTo>
                <a:lnTo>
                  <a:pt x="0" y="0"/>
                </a:lnTo>
                <a:lnTo>
                  <a:pt x="10963563" y="1496291"/>
                </a:lnTo>
                <a:close/>
              </a:path>
            </a:pathLst>
          </a:custGeom>
          <a:solidFill>
            <a:schemeClr val="bg1">
              <a:lumMod val="65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993895F-1709-44C8-AA6C-022E266E3EF5}"/>
              </a:ext>
            </a:extLst>
          </p:cNvPr>
          <p:cNvSpPr/>
          <p:nvPr/>
        </p:nvSpPr>
        <p:spPr>
          <a:xfrm>
            <a:off x="11424458" y="5758411"/>
            <a:ext cx="212438" cy="157018"/>
          </a:xfrm>
          <a:prstGeom prst="star5">
            <a:avLst/>
          </a:prstGeom>
          <a:solidFill>
            <a:srgbClr val="23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81EF4E-62D4-48F3-9A2E-DB018FFB9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790567"/>
            <a:ext cx="12025746" cy="30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08923-4B1F-4741-9B32-D8CB321F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8627"/>
            <a:ext cx="10543524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Study Purpose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21BB01E-0AAF-4768-8C20-9F15E01B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11042"/>
            <a:ext cx="4698281" cy="23021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C72F4-31B4-4FA7-93EE-EA31C87E3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1" r="46751"/>
          <a:stretch/>
        </p:blipFill>
        <p:spPr>
          <a:xfrm>
            <a:off x="233633" y="1362080"/>
            <a:ext cx="4299089" cy="2855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34CF4-DC17-495B-A7CD-2F0F2023D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55" y="3429043"/>
            <a:ext cx="4446484" cy="2953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13EB6-554C-4D81-B93E-4EAAC12C8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3" y="3400226"/>
            <a:ext cx="4446484" cy="2953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BFAA08CB-F253-428B-8F53-58FEE7BE28EC}"/>
              </a:ext>
            </a:extLst>
          </p:cNvPr>
          <p:cNvSpPr/>
          <p:nvPr/>
        </p:nvSpPr>
        <p:spPr>
          <a:xfrm>
            <a:off x="6077872" y="3009418"/>
            <a:ext cx="380801" cy="1208027"/>
          </a:xfrm>
          <a:prstGeom prst="chevron">
            <a:avLst/>
          </a:prstGeom>
          <a:solidFill>
            <a:srgbClr val="23732A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A93447EB-B0E1-4DDF-8F30-57DC687A4C8E}"/>
              </a:ext>
            </a:extLst>
          </p:cNvPr>
          <p:cNvSpPr/>
          <p:nvPr/>
        </p:nvSpPr>
        <p:spPr>
          <a:xfrm>
            <a:off x="5792944" y="3009418"/>
            <a:ext cx="380801" cy="1208027"/>
          </a:xfrm>
          <a:prstGeom prst="chevron">
            <a:avLst/>
          </a:prstGeom>
          <a:solidFill>
            <a:srgbClr val="23732A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F3C12-1B60-497F-8132-5BE5617A9E62}"/>
              </a:ext>
            </a:extLst>
          </p:cNvPr>
          <p:cNvSpPr txBox="1"/>
          <p:nvPr/>
        </p:nvSpPr>
        <p:spPr>
          <a:xfrm>
            <a:off x="1713616" y="6122655"/>
            <a:ext cx="3398423" cy="461665"/>
          </a:xfrm>
          <a:prstGeom prst="rect">
            <a:avLst/>
          </a:prstGeom>
          <a:solidFill>
            <a:srgbClr val="237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Signalized Intersections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04413-4AEC-4F3B-91BF-410C7F2E3D55}"/>
              </a:ext>
            </a:extLst>
          </p:cNvPr>
          <p:cNvSpPr txBox="1"/>
          <p:nvPr/>
        </p:nvSpPr>
        <p:spPr>
          <a:xfrm>
            <a:off x="7972785" y="6122655"/>
            <a:ext cx="3398423" cy="461665"/>
          </a:xfrm>
          <a:prstGeom prst="rect">
            <a:avLst/>
          </a:prstGeom>
          <a:solidFill>
            <a:srgbClr val="237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Result in Congestion</a:t>
            </a:r>
          </a:p>
        </p:txBody>
      </p:sp>
    </p:spTree>
    <p:extLst>
      <p:ext uri="{BB962C8B-B14F-4D97-AF65-F5344CB8AC3E}">
        <p14:creationId xmlns:p14="http://schemas.microsoft.com/office/powerpoint/2010/main" val="289511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08923-4B1F-4741-9B32-D8CB321F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8627"/>
            <a:ext cx="10543524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Study Purpose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16BCA-2E5F-4A04-9A11-1BF8AA4DF2C3}"/>
              </a:ext>
            </a:extLst>
          </p:cNvPr>
          <p:cNvSpPr txBox="1"/>
          <p:nvPr/>
        </p:nvSpPr>
        <p:spPr>
          <a:xfrm>
            <a:off x="8619885" y="1257288"/>
            <a:ext cx="3836957" cy="12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400" b="1" dirty="0">
                <a:solidFill>
                  <a:srgbClr val="FFCE34"/>
                </a:solidFill>
              </a:rPr>
              <a:t>Project Study Report</a:t>
            </a:r>
          </a:p>
          <a:p>
            <a:pPr>
              <a:lnSpc>
                <a:spcPct val="75000"/>
              </a:lnSpc>
            </a:pPr>
            <a:r>
              <a:rPr lang="en-US" sz="2400" dirty="0"/>
              <a:t>Considered grade-separations, flyover ramps, and widening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F970396-0FBE-4742-BB2F-8C6734FD9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501" y="1051277"/>
            <a:ext cx="142271" cy="5580221"/>
          </a:xfrm>
          <a:custGeom>
            <a:avLst/>
            <a:gdLst>
              <a:gd name="T0" fmla="*/ 0 w 102"/>
              <a:gd name="T1" fmla="*/ 11007 h 11008"/>
              <a:gd name="T2" fmla="*/ 101 w 102"/>
              <a:gd name="T3" fmla="*/ 11007 h 11008"/>
              <a:gd name="T4" fmla="*/ 101 w 102"/>
              <a:gd name="T5" fmla="*/ 0 h 11008"/>
              <a:gd name="T6" fmla="*/ 0 w 102"/>
              <a:gd name="T7" fmla="*/ 0 h 11008"/>
              <a:gd name="T8" fmla="*/ 0 w 102"/>
              <a:gd name="T9" fmla="*/ 11007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1008">
                <a:moveTo>
                  <a:pt x="0" y="11007"/>
                </a:moveTo>
                <a:lnTo>
                  <a:pt x="101" y="11007"/>
                </a:lnTo>
                <a:lnTo>
                  <a:pt x="101" y="0"/>
                </a:lnTo>
                <a:lnTo>
                  <a:pt x="0" y="0"/>
                </a:lnTo>
                <a:lnTo>
                  <a:pt x="0" y="11007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8" name="Freeform 145">
            <a:extLst>
              <a:ext uri="{FF2B5EF4-FFF2-40B4-BE49-F238E27FC236}">
                <a16:creationId xmlns:a16="http://schemas.microsoft.com/office/drawing/2014/main" id="{3F2D53F5-085B-4670-83F3-80523BB0C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684" y="6178086"/>
            <a:ext cx="1983198" cy="65923"/>
          </a:xfrm>
          <a:custGeom>
            <a:avLst/>
            <a:gdLst>
              <a:gd name="T0" fmla="*/ 0 w 1594"/>
              <a:gd name="T1" fmla="*/ 0 h 52"/>
              <a:gd name="T2" fmla="*/ 1593 w 1594"/>
              <a:gd name="T3" fmla="*/ 0 h 52"/>
              <a:gd name="T4" fmla="*/ 1593 w 1594"/>
              <a:gd name="T5" fmla="*/ 51 h 52"/>
              <a:gd name="T6" fmla="*/ 0 w 1594"/>
              <a:gd name="T7" fmla="*/ 51 h 52"/>
              <a:gd name="T8" fmla="*/ 0 w 1594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4" h="52">
                <a:moveTo>
                  <a:pt x="0" y="0"/>
                </a:moveTo>
                <a:lnTo>
                  <a:pt x="1593" y="0"/>
                </a:lnTo>
                <a:lnTo>
                  <a:pt x="1593" y="51"/>
                </a:lnTo>
                <a:lnTo>
                  <a:pt x="0" y="51"/>
                </a:lnTo>
                <a:lnTo>
                  <a:pt x="0" y="0"/>
                </a:ln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9" name="Freeform 146">
            <a:extLst>
              <a:ext uri="{FF2B5EF4-FFF2-40B4-BE49-F238E27FC236}">
                <a16:creationId xmlns:a16="http://schemas.microsoft.com/office/drawing/2014/main" id="{1418EDA9-2E65-4068-9688-922865319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035252"/>
            <a:ext cx="346096" cy="346096"/>
          </a:xfrm>
          <a:custGeom>
            <a:avLst/>
            <a:gdLst>
              <a:gd name="T0" fmla="*/ 277 w 278"/>
              <a:gd name="T1" fmla="*/ 139 h 279"/>
              <a:gd name="T2" fmla="*/ 277 w 278"/>
              <a:gd name="T3" fmla="*/ 139 h 279"/>
              <a:gd name="T4" fmla="*/ 139 w 278"/>
              <a:gd name="T5" fmla="*/ 278 h 279"/>
              <a:gd name="T6" fmla="*/ 139 w 278"/>
              <a:gd name="T7" fmla="*/ 278 h 279"/>
              <a:gd name="T8" fmla="*/ 0 w 278"/>
              <a:gd name="T9" fmla="*/ 139 h 279"/>
              <a:gd name="T10" fmla="*/ 0 w 278"/>
              <a:gd name="T11" fmla="*/ 139 h 279"/>
              <a:gd name="T12" fmla="*/ 139 w 278"/>
              <a:gd name="T13" fmla="*/ 0 h 279"/>
              <a:gd name="T14" fmla="*/ 139 w 278"/>
              <a:gd name="T15" fmla="*/ 0 h 279"/>
              <a:gd name="T16" fmla="*/ 277 w 278"/>
              <a:gd name="T17" fmla="*/ 13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279">
                <a:moveTo>
                  <a:pt x="277" y="139"/>
                </a:moveTo>
                <a:lnTo>
                  <a:pt x="277" y="139"/>
                </a:lnTo>
                <a:cubicBezTo>
                  <a:pt x="277" y="216"/>
                  <a:pt x="215" y="278"/>
                  <a:pt x="139" y="278"/>
                </a:cubicBezTo>
                <a:lnTo>
                  <a:pt x="139" y="278"/>
                </a:lnTo>
                <a:cubicBezTo>
                  <a:pt x="63" y="278"/>
                  <a:pt x="0" y="216"/>
                  <a:pt x="0" y="139"/>
                </a:cubicBezTo>
                <a:lnTo>
                  <a:pt x="0" y="139"/>
                </a:lnTo>
                <a:cubicBezTo>
                  <a:pt x="0" y="62"/>
                  <a:pt x="63" y="0"/>
                  <a:pt x="139" y="0"/>
                </a:cubicBezTo>
                <a:lnTo>
                  <a:pt x="139" y="0"/>
                </a:lnTo>
                <a:cubicBezTo>
                  <a:pt x="215" y="0"/>
                  <a:pt x="277" y="62"/>
                  <a:pt x="277" y="139"/>
                </a:cubicBez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0" name="Freeform 148">
            <a:extLst>
              <a:ext uri="{FF2B5EF4-FFF2-40B4-BE49-F238E27FC236}">
                <a16:creationId xmlns:a16="http://schemas.microsoft.com/office/drawing/2014/main" id="{336F3079-F4B0-4282-B2BB-164B9B339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924" y="6112163"/>
            <a:ext cx="186783" cy="192275"/>
          </a:xfrm>
          <a:custGeom>
            <a:avLst/>
            <a:gdLst>
              <a:gd name="T0" fmla="*/ 75 w 152"/>
              <a:gd name="T1" fmla="*/ 152 h 153"/>
              <a:gd name="T2" fmla="*/ 75 w 152"/>
              <a:gd name="T3" fmla="*/ 152 h 153"/>
              <a:gd name="T4" fmla="*/ 0 w 152"/>
              <a:gd name="T5" fmla="*/ 76 h 153"/>
              <a:gd name="T6" fmla="*/ 0 w 152"/>
              <a:gd name="T7" fmla="*/ 76 h 153"/>
              <a:gd name="T8" fmla="*/ 75 w 152"/>
              <a:gd name="T9" fmla="*/ 0 h 153"/>
              <a:gd name="T10" fmla="*/ 75 w 152"/>
              <a:gd name="T11" fmla="*/ 0 h 153"/>
              <a:gd name="T12" fmla="*/ 151 w 152"/>
              <a:gd name="T13" fmla="*/ 76 h 153"/>
              <a:gd name="T14" fmla="*/ 151 w 152"/>
              <a:gd name="T15" fmla="*/ 76 h 153"/>
              <a:gd name="T16" fmla="*/ 75 w 152"/>
              <a:gd name="T17" fmla="*/ 15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153">
                <a:moveTo>
                  <a:pt x="75" y="152"/>
                </a:moveTo>
                <a:lnTo>
                  <a:pt x="75" y="152"/>
                </a:lnTo>
                <a:cubicBezTo>
                  <a:pt x="34" y="152"/>
                  <a:pt x="0" y="117"/>
                  <a:pt x="0" y="76"/>
                </a:cubicBezTo>
                <a:lnTo>
                  <a:pt x="0" y="76"/>
                </a:lnTo>
                <a:cubicBezTo>
                  <a:pt x="0" y="34"/>
                  <a:pt x="34" y="0"/>
                  <a:pt x="75" y="0"/>
                </a:cubicBezTo>
                <a:lnTo>
                  <a:pt x="75" y="0"/>
                </a:lnTo>
                <a:cubicBezTo>
                  <a:pt x="117" y="0"/>
                  <a:pt x="151" y="34"/>
                  <a:pt x="151" y="76"/>
                </a:cubicBezTo>
                <a:lnTo>
                  <a:pt x="151" y="76"/>
                </a:lnTo>
                <a:cubicBezTo>
                  <a:pt x="151" y="117"/>
                  <a:pt x="117" y="152"/>
                  <a:pt x="75" y="152"/>
                </a:cubicBez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2" name="Freeform 226">
            <a:extLst>
              <a:ext uri="{FF2B5EF4-FFF2-40B4-BE49-F238E27FC236}">
                <a16:creationId xmlns:a16="http://schemas.microsoft.com/office/drawing/2014/main" id="{0E4441A7-7841-4A76-B7E9-947B95E6A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19" y="5013574"/>
            <a:ext cx="1983195" cy="65923"/>
          </a:xfrm>
          <a:custGeom>
            <a:avLst/>
            <a:gdLst>
              <a:gd name="T0" fmla="*/ 1591 w 1592"/>
              <a:gd name="T1" fmla="*/ 51 h 52"/>
              <a:gd name="T2" fmla="*/ 0 w 1592"/>
              <a:gd name="T3" fmla="*/ 51 h 52"/>
              <a:gd name="T4" fmla="*/ 0 w 1592"/>
              <a:gd name="T5" fmla="*/ 0 h 52"/>
              <a:gd name="T6" fmla="*/ 1591 w 1592"/>
              <a:gd name="T7" fmla="*/ 0 h 52"/>
              <a:gd name="T8" fmla="*/ 1591 w 1592"/>
              <a:gd name="T9" fmla="*/ 5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2" h="52">
                <a:moveTo>
                  <a:pt x="1591" y="51"/>
                </a:moveTo>
                <a:lnTo>
                  <a:pt x="0" y="51"/>
                </a:lnTo>
                <a:lnTo>
                  <a:pt x="0" y="0"/>
                </a:lnTo>
                <a:lnTo>
                  <a:pt x="1591" y="0"/>
                </a:lnTo>
                <a:lnTo>
                  <a:pt x="1591" y="51"/>
                </a:lnTo>
              </a:path>
            </a:pathLst>
          </a:custGeom>
          <a:solidFill>
            <a:srgbClr val="23732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3" name="Freeform 227">
            <a:extLst>
              <a:ext uri="{FF2B5EF4-FFF2-40B4-BE49-F238E27FC236}">
                <a16:creationId xmlns:a16="http://schemas.microsoft.com/office/drawing/2014/main" id="{9AE7ECE9-A9EE-4FE8-9B68-BFA653883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133" y="4870740"/>
            <a:ext cx="346096" cy="346096"/>
          </a:xfrm>
          <a:custGeom>
            <a:avLst/>
            <a:gdLst>
              <a:gd name="T0" fmla="*/ 0 w 278"/>
              <a:gd name="T1" fmla="*/ 140 h 279"/>
              <a:gd name="T2" fmla="*/ 0 w 278"/>
              <a:gd name="T3" fmla="*/ 140 h 279"/>
              <a:gd name="T4" fmla="*/ 139 w 278"/>
              <a:gd name="T5" fmla="*/ 0 h 279"/>
              <a:gd name="T6" fmla="*/ 139 w 278"/>
              <a:gd name="T7" fmla="*/ 0 h 279"/>
              <a:gd name="T8" fmla="*/ 277 w 278"/>
              <a:gd name="T9" fmla="*/ 140 h 279"/>
              <a:gd name="T10" fmla="*/ 277 w 278"/>
              <a:gd name="T11" fmla="*/ 140 h 279"/>
              <a:gd name="T12" fmla="*/ 139 w 278"/>
              <a:gd name="T13" fmla="*/ 278 h 279"/>
              <a:gd name="T14" fmla="*/ 139 w 278"/>
              <a:gd name="T15" fmla="*/ 278 h 279"/>
              <a:gd name="T16" fmla="*/ 0 w 278"/>
              <a:gd name="T17" fmla="*/ 140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279">
                <a:moveTo>
                  <a:pt x="0" y="140"/>
                </a:moveTo>
                <a:lnTo>
                  <a:pt x="0" y="140"/>
                </a:lnTo>
                <a:cubicBezTo>
                  <a:pt x="0" y="63"/>
                  <a:pt x="62" y="0"/>
                  <a:pt x="139" y="0"/>
                </a:cubicBezTo>
                <a:lnTo>
                  <a:pt x="139" y="0"/>
                </a:lnTo>
                <a:cubicBezTo>
                  <a:pt x="214" y="0"/>
                  <a:pt x="277" y="63"/>
                  <a:pt x="277" y="140"/>
                </a:cubicBezTo>
                <a:lnTo>
                  <a:pt x="277" y="140"/>
                </a:lnTo>
                <a:cubicBezTo>
                  <a:pt x="277" y="216"/>
                  <a:pt x="214" y="278"/>
                  <a:pt x="139" y="278"/>
                </a:cubicBezTo>
                <a:lnTo>
                  <a:pt x="139" y="278"/>
                </a:lnTo>
                <a:cubicBezTo>
                  <a:pt x="62" y="278"/>
                  <a:pt x="0" y="216"/>
                  <a:pt x="0" y="140"/>
                </a:cubicBezTo>
              </a:path>
            </a:pathLst>
          </a:custGeom>
          <a:solidFill>
            <a:srgbClr val="23732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4" name="Freeform 229">
            <a:extLst>
              <a:ext uri="{FF2B5EF4-FFF2-40B4-BE49-F238E27FC236}">
                <a16:creationId xmlns:a16="http://schemas.microsoft.com/office/drawing/2014/main" id="{6A03D0CD-2FC1-488E-A1B9-900FC9BE5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403" y="4947654"/>
            <a:ext cx="192278" cy="186783"/>
          </a:xfrm>
          <a:custGeom>
            <a:avLst/>
            <a:gdLst>
              <a:gd name="T0" fmla="*/ 76 w 153"/>
              <a:gd name="T1" fmla="*/ 0 h 152"/>
              <a:gd name="T2" fmla="*/ 76 w 153"/>
              <a:gd name="T3" fmla="*/ 0 h 152"/>
              <a:gd name="T4" fmla="*/ 152 w 153"/>
              <a:gd name="T5" fmla="*/ 76 h 152"/>
              <a:gd name="T6" fmla="*/ 152 w 153"/>
              <a:gd name="T7" fmla="*/ 76 h 152"/>
              <a:gd name="T8" fmla="*/ 76 w 153"/>
              <a:gd name="T9" fmla="*/ 151 h 152"/>
              <a:gd name="T10" fmla="*/ 76 w 153"/>
              <a:gd name="T11" fmla="*/ 151 h 152"/>
              <a:gd name="T12" fmla="*/ 0 w 153"/>
              <a:gd name="T13" fmla="*/ 76 h 152"/>
              <a:gd name="T14" fmla="*/ 0 w 153"/>
              <a:gd name="T15" fmla="*/ 76 h 152"/>
              <a:gd name="T16" fmla="*/ 76 w 153"/>
              <a:gd name="T17" fmla="*/ 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152">
                <a:moveTo>
                  <a:pt x="76" y="0"/>
                </a:moveTo>
                <a:lnTo>
                  <a:pt x="76" y="0"/>
                </a:lnTo>
                <a:cubicBezTo>
                  <a:pt x="118" y="0"/>
                  <a:pt x="152" y="34"/>
                  <a:pt x="152" y="76"/>
                </a:cubicBezTo>
                <a:lnTo>
                  <a:pt x="152" y="76"/>
                </a:lnTo>
                <a:cubicBezTo>
                  <a:pt x="152" y="117"/>
                  <a:pt x="118" y="151"/>
                  <a:pt x="76" y="151"/>
                </a:cubicBezTo>
                <a:lnTo>
                  <a:pt x="76" y="151"/>
                </a:lnTo>
                <a:cubicBezTo>
                  <a:pt x="34" y="151"/>
                  <a:pt x="0" y="117"/>
                  <a:pt x="0" y="76"/>
                </a:cubicBezTo>
                <a:lnTo>
                  <a:pt x="0" y="76"/>
                </a:lnTo>
                <a:cubicBezTo>
                  <a:pt x="0" y="34"/>
                  <a:pt x="34" y="0"/>
                  <a:pt x="76" y="0"/>
                </a:cubicBezTo>
              </a:path>
            </a:pathLst>
          </a:custGeom>
          <a:solidFill>
            <a:srgbClr val="23732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6" name="Freeform 308">
            <a:extLst>
              <a:ext uri="{FF2B5EF4-FFF2-40B4-BE49-F238E27FC236}">
                <a16:creationId xmlns:a16="http://schemas.microsoft.com/office/drawing/2014/main" id="{4D9EDA20-7504-419B-B6D6-EEFA19B97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817" y="3749488"/>
            <a:ext cx="1983198" cy="65923"/>
          </a:xfrm>
          <a:custGeom>
            <a:avLst/>
            <a:gdLst>
              <a:gd name="T0" fmla="*/ 0 w 1594"/>
              <a:gd name="T1" fmla="*/ 0 h 52"/>
              <a:gd name="T2" fmla="*/ 1593 w 1594"/>
              <a:gd name="T3" fmla="*/ 0 h 52"/>
              <a:gd name="T4" fmla="*/ 1593 w 1594"/>
              <a:gd name="T5" fmla="*/ 51 h 52"/>
              <a:gd name="T6" fmla="*/ 0 w 1594"/>
              <a:gd name="T7" fmla="*/ 51 h 52"/>
              <a:gd name="T8" fmla="*/ 0 w 1594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4" h="52">
                <a:moveTo>
                  <a:pt x="0" y="0"/>
                </a:moveTo>
                <a:lnTo>
                  <a:pt x="1593" y="0"/>
                </a:lnTo>
                <a:lnTo>
                  <a:pt x="1593" y="51"/>
                </a:lnTo>
                <a:lnTo>
                  <a:pt x="0" y="51"/>
                </a:lnTo>
                <a:lnTo>
                  <a:pt x="0" y="0"/>
                </a:ln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7" name="Freeform 309">
            <a:extLst>
              <a:ext uri="{FF2B5EF4-FFF2-40B4-BE49-F238E27FC236}">
                <a16:creationId xmlns:a16="http://schemas.microsoft.com/office/drawing/2014/main" id="{6C488BD5-5D5D-4A74-9432-466D0EBC9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133" y="3606657"/>
            <a:ext cx="346096" cy="346100"/>
          </a:xfrm>
          <a:custGeom>
            <a:avLst/>
            <a:gdLst>
              <a:gd name="T0" fmla="*/ 277 w 278"/>
              <a:gd name="T1" fmla="*/ 139 h 279"/>
              <a:gd name="T2" fmla="*/ 277 w 278"/>
              <a:gd name="T3" fmla="*/ 139 h 279"/>
              <a:gd name="T4" fmla="*/ 139 w 278"/>
              <a:gd name="T5" fmla="*/ 278 h 279"/>
              <a:gd name="T6" fmla="*/ 139 w 278"/>
              <a:gd name="T7" fmla="*/ 278 h 279"/>
              <a:gd name="T8" fmla="*/ 0 w 278"/>
              <a:gd name="T9" fmla="*/ 139 h 279"/>
              <a:gd name="T10" fmla="*/ 0 w 278"/>
              <a:gd name="T11" fmla="*/ 139 h 279"/>
              <a:gd name="T12" fmla="*/ 139 w 278"/>
              <a:gd name="T13" fmla="*/ 0 h 279"/>
              <a:gd name="T14" fmla="*/ 139 w 278"/>
              <a:gd name="T15" fmla="*/ 0 h 279"/>
              <a:gd name="T16" fmla="*/ 277 w 278"/>
              <a:gd name="T17" fmla="*/ 13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279">
                <a:moveTo>
                  <a:pt x="277" y="139"/>
                </a:moveTo>
                <a:lnTo>
                  <a:pt x="277" y="139"/>
                </a:lnTo>
                <a:cubicBezTo>
                  <a:pt x="277" y="216"/>
                  <a:pt x="215" y="278"/>
                  <a:pt x="139" y="278"/>
                </a:cubicBezTo>
                <a:lnTo>
                  <a:pt x="139" y="278"/>
                </a:lnTo>
                <a:cubicBezTo>
                  <a:pt x="63" y="278"/>
                  <a:pt x="0" y="216"/>
                  <a:pt x="0" y="139"/>
                </a:cubicBezTo>
                <a:lnTo>
                  <a:pt x="0" y="139"/>
                </a:lnTo>
                <a:cubicBezTo>
                  <a:pt x="0" y="63"/>
                  <a:pt x="63" y="0"/>
                  <a:pt x="139" y="0"/>
                </a:cubicBezTo>
                <a:lnTo>
                  <a:pt x="139" y="0"/>
                </a:lnTo>
                <a:cubicBezTo>
                  <a:pt x="215" y="0"/>
                  <a:pt x="277" y="63"/>
                  <a:pt x="277" y="139"/>
                </a:cubicBez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8" name="Freeform 311">
            <a:extLst>
              <a:ext uri="{FF2B5EF4-FFF2-40B4-BE49-F238E27FC236}">
                <a16:creationId xmlns:a16="http://schemas.microsoft.com/office/drawing/2014/main" id="{AAEAC716-BD13-47ED-A643-EB3181F28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057" y="3689060"/>
            <a:ext cx="186783" cy="192275"/>
          </a:xfrm>
          <a:custGeom>
            <a:avLst/>
            <a:gdLst>
              <a:gd name="T0" fmla="*/ 75 w 152"/>
              <a:gd name="T1" fmla="*/ 152 h 153"/>
              <a:gd name="T2" fmla="*/ 75 w 152"/>
              <a:gd name="T3" fmla="*/ 152 h 153"/>
              <a:gd name="T4" fmla="*/ 0 w 152"/>
              <a:gd name="T5" fmla="*/ 76 h 153"/>
              <a:gd name="T6" fmla="*/ 0 w 152"/>
              <a:gd name="T7" fmla="*/ 76 h 153"/>
              <a:gd name="T8" fmla="*/ 75 w 152"/>
              <a:gd name="T9" fmla="*/ 0 h 153"/>
              <a:gd name="T10" fmla="*/ 75 w 152"/>
              <a:gd name="T11" fmla="*/ 0 h 153"/>
              <a:gd name="T12" fmla="*/ 151 w 152"/>
              <a:gd name="T13" fmla="*/ 76 h 153"/>
              <a:gd name="T14" fmla="*/ 151 w 152"/>
              <a:gd name="T15" fmla="*/ 76 h 153"/>
              <a:gd name="T16" fmla="*/ 75 w 152"/>
              <a:gd name="T17" fmla="*/ 15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153">
                <a:moveTo>
                  <a:pt x="75" y="152"/>
                </a:moveTo>
                <a:lnTo>
                  <a:pt x="75" y="152"/>
                </a:lnTo>
                <a:cubicBezTo>
                  <a:pt x="34" y="152"/>
                  <a:pt x="0" y="118"/>
                  <a:pt x="0" y="76"/>
                </a:cubicBezTo>
                <a:lnTo>
                  <a:pt x="0" y="76"/>
                </a:lnTo>
                <a:cubicBezTo>
                  <a:pt x="0" y="35"/>
                  <a:pt x="34" y="0"/>
                  <a:pt x="75" y="0"/>
                </a:cubicBezTo>
                <a:lnTo>
                  <a:pt x="75" y="0"/>
                </a:lnTo>
                <a:cubicBezTo>
                  <a:pt x="117" y="0"/>
                  <a:pt x="151" y="35"/>
                  <a:pt x="151" y="76"/>
                </a:cubicBezTo>
                <a:lnTo>
                  <a:pt x="151" y="76"/>
                </a:lnTo>
                <a:cubicBezTo>
                  <a:pt x="151" y="118"/>
                  <a:pt x="117" y="152"/>
                  <a:pt x="75" y="152"/>
                </a:cubicBez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0" name="Freeform 388">
            <a:extLst>
              <a:ext uri="{FF2B5EF4-FFF2-40B4-BE49-F238E27FC236}">
                <a16:creationId xmlns:a16="http://schemas.microsoft.com/office/drawing/2014/main" id="{97C146DF-39CA-463A-AE2E-59579D904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817" y="1659026"/>
            <a:ext cx="1983198" cy="65923"/>
          </a:xfrm>
          <a:custGeom>
            <a:avLst/>
            <a:gdLst>
              <a:gd name="T0" fmla="*/ 0 w 1594"/>
              <a:gd name="T1" fmla="*/ 0 h 53"/>
              <a:gd name="T2" fmla="*/ 1593 w 1594"/>
              <a:gd name="T3" fmla="*/ 0 h 53"/>
              <a:gd name="T4" fmla="*/ 1593 w 1594"/>
              <a:gd name="T5" fmla="*/ 52 h 53"/>
              <a:gd name="T6" fmla="*/ 0 w 1594"/>
              <a:gd name="T7" fmla="*/ 52 h 53"/>
              <a:gd name="T8" fmla="*/ 0 w 1594"/>
              <a:gd name="T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4" h="53">
                <a:moveTo>
                  <a:pt x="0" y="0"/>
                </a:moveTo>
                <a:lnTo>
                  <a:pt x="1593" y="0"/>
                </a:lnTo>
                <a:lnTo>
                  <a:pt x="1593" y="52"/>
                </a:lnTo>
                <a:lnTo>
                  <a:pt x="0" y="52"/>
                </a:lnTo>
                <a:lnTo>
                  <a:pt x="0" y="0"/>
                </a:ln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1" name="Freeform 389">
            <a:extLst>
              <a:ext uri="{FF2B5EF4-FFF2-40B4-BE49-F238E27FC236}">
                <a16:creationId xmlns:a16="http://schemas.microsoft.com/office/drawing/2014/main" id="{EB5C5A9F-36D3-43F1-831B-4F70DBF44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133" y="1516195"/>
            <a:ext cx="346096" cy="346100"/>
          </a:xfrm>
          <a:custGeom>
            <a:avLst/>
            <a:gdLst>
              <a:gd name="T0" fmla="*/ 277 w 278"/>
              <a:gd name="T1" fmla="*/ 139 h 279"/>
              <a:gd name="T2" fmla="*/ 277 w 278"/>
              <a:gd name="T3" fmla="*/ 139 h 279"/>
              <a:gd name="T4" fmla="*/ 139 w 278"/>
              <a:gd name="T5" fmla="*/ 278 h 279"/>
              <a:gd name="T6" fmla="*/ 139 w 278"/>
              <a:gd name="T7" fmla="*/ 278 h 279"/>
              <a:gd name="T8" fmla="*/ 0 w 278"/>
              <a:gd name="T9" fmla="*/ 139 h 279"/>
              <a:gd name="T10" fmla="*/ 0 w 278"/>
              <a:gd name="T11" fmla="*/ 139 h 279"/>
              <a:gd name="T12" fmla="*/ 139 w 278"/>
              <a:gd name="T13" fmla="*/ 0 h 279"/>
              <a:gd name="T14" fmla="*/ 139 w 278"/>
              <a:gd name="T15" fmla="*/ 0 h 279"/>
              <a:gd name="T16" fmla="*/ 277 w 278"/>
              <a:gd name="T17" fmla="*/ 13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279">
                <a:moveTo>
                  <a:pt x="277" y="139"/>
                </a:moveTo>
                <a:lnTo>
                  <a:pt x="277" y="139"/>
                </a:lnTo>
                <a:cubicBezTo>
                  <a:pt x="277" y="215"/>
                  <a:pt x="215" y="278"/>
                  <a:pt x="139" y="278"/>
                </a:cubicBezTo>
                <a:lnTo>
                  <a:pt x="139" y="278"/>
                </a:lnTo>
                <a:cubicBezTo>
                  <a:pt x="63" y="278"/>
                  <a:pt x="0" y="215"/>
                  <a:pt x="0" y="139"/>
                </a:cubicBezTo>
                <a:lnTo>
                  <a:pt x="0" y="139"/>
                </a:lnTo>
                <a:cubicBezTo>
                  <a:pt x="0" y="62"/>
                  <a:pt x="63" y="0"/>
                  <a:pt x="139" y="0"/>
                </a:cubicBezTo>
                <a:lnTo>
                  <a:pt x="139" y="0"/>
                </a:lnTo>
                <a:cubicBezTo>
                  <a:pt x="215" y="0"/>
                  <a:pt x="277" y="62"/>
                  <a:pt x="277" y="139"/>
                </a:cubicBez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2" name="Freeform 391">
            <a:extLst>
              <a:ext uri="{FF2B5EF4-FFF2-40B4-BE49-F238E27FC236}">
                <a16:creationId xmlns:a16="http://schemas.microsoft.com/office/drawing/2014/main" id="{D80F3CB4-A69A-45C4-951E-32D65EE5C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057" y="1593106"/>
            <a:ext cx="186783" cy="192278"/>
          </a:xfrm>
          <a:custGeom>
            <a:avLst/>
            <a:gdLst>
              <a:gd name="T0" fmla="*/ 75 w 152"/>
              <a:gd name="T1" fmla="*/ 152 h 153"/>
              <a:gd name="T2" fmla="*/ 75 w 152"/>
              <a:gd name="T3" fmla="*/ 152 h 153"/>
              <a:gd name="T4" fmla="*/ 0 w 152"/>
              <a:gd name="T5" fmla="*/ 76 h 153"/>
              <a:gd name="T6" fmla="*/ 0 w 152"/>
              <a:gd name="T7" fmla="*/ 76 h 153"/>
              <a:gd name="T8" fmla="*/ 75 w 152"/>
              <a:gd name="T9" fmla="*/ 0 h 153"/>
              <a:gd name="T10" fmla="*/ 75 w 152"/>
              <a:gd name="T11" fmla="*/ 0 h 153"/>
              <a:gd name="T12" fmla="*/ 151 w 152"/>
              <a:gd name="T13" fmla="*/ 76 h 153"/>
              <a:gd name="T14" fmla="*/ 151 w 152"/>
              <a:gd name="T15" fmla="*/ 76 h 153"/>
              <a:gd name="T16" fmla="*/ 75 w 152"/>
              <a:gd name="T17" fmla="*/ 15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153">
                <a:moveTo>
                  <a:pt x="75" y="152"/>
                </a:moveTo>
                <a:lnTo>
                  <a:pt x="75" y="152"/>
                </a:lnTo>
                <a:cubicBezTo>
                  <a:pt x="34" y="152"/>
                  <a:pt x="0" y="117"/>
                  <a:pt x="0" y="76"/>
                </a:cubicBezTo>
                <a:lnTo>
                  <a:pt x="0" y="76"/>
                </a:lnTo>
                <a:cubicBezTo>
                  <a:pt x="0" y="34"/>
                  <a:pt x="34" y="0"/>
                  <a:pt x="75" y="0"/>
                </a:cubicBezTo>
                <a:lnTo>
                  <a:pt x="75" y="0"/>
                </a:lnTo>
                <a:cubicBezTo>
                  <a:pt x="117" y="0"/>
                  <a:pt x="151" y="34"/>
                  <a:pt x="151" y="76"/>
                </a:cubicBezTo>
                <a:lnTo>
                  <a:pt x="151" y="76"/>
                </a:lnTo>
                <a:cubicBezTo>
                  <a:pt x="151" y="117"/>
                  <a:pt x="117" y="152"/>
                  <a:pt x="75" y="152"/>
                </a:cubicBezTo>
              </a:path>
            </a:pathLst>
          </a:custGeom>
          <a:solidFill>
            <a:srgbClr val="FFCE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4" name="Freeform 470">
            <a:extLst>
              <a:ext uri="{FF2B5EF4-FFF2-40B4-BE49-F238E27FC236}">
                <a16:creationId xmlns:a16="http://schemas.microsoft.com/office/drawing/2014/main" id="{6B89BDE2-9E69-42E5-912F-57F596E4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19" y="2643297"/>
            <a:ext cx="1983195" cy="65923"/>
          </a:xfrm>
          <a:custGeom>
            <a:avLst/>
            <a:gdLst>
              <a:gd name="T0" fmla="*/ 1591 w 1592"/>
              <a:gd name="T1" fmla="*/ 50 h 51"/>
              <a:gd name="T2" fmla="*/ 0 w 1592"/>
              <a:gd name="T3" fmla="*/ 50 h 51"/>
              <a:gd name="T4" fmla="*/ 0 w 1592"/>
              <a:gd name="T5" fmla="*/ 0 h 51"/>
              <a:gd name="T6" fmla="*/ 1591 w 1592"/>
              <a:gd name="T7" fmla="*/ 0 h 51"/>
              <a:gd name="T8" fmla="*/ 1591 w 1592"/>
              <a:gd name="T9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2" h="51">
                <a:moveTo>
                  <a:pt x="1591" y="50"/>
                </a:moveTo>
                <a:lnTo>
                  <a:pt x="0" y="50"/>
                </a:lnTo>
                <a:lnTo>
                  <a:pt x="0" y="0"/>
                </a:lnTo>
                <a:lnTo>
                  <a:pt x="1591" y="0"/>
                </a:lnTo>
                <a:lnTo>
                  <a:pt x="1591" y="50"/>
                </a:lnTo>
              </a:path>
            </a:pathLst>
          </a:custGeom>
          <a:solidFill>
            <a:srgbClr val="23732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5" name="Freeform 471">
            <a:extLst>
              <a:ext uri="{FF2B5EF4-FFF2-40B4-BE49-F238E27FC236}">
                <a16:creationId xmlns:a16="http://schemas.microsoft.com/office/drawing/2014/main" id="{B65354C8-F8C8-4DA4-9510-8978A5932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133" y="2500466"/>
            <a:ext cx="346096" cy="346100"/>
          </a:xfrm>
          <a:custGeom>
            <a:avLst/>
            <a:gdLst>
              <a:gd name="T0" fmla="*/ 0 w 278"/>
              <a:gd name="T1" fmla="*/ 139 h 279"/>
              <a:gd name="T2" fmla="*/ 0 w 278"/>
              <a:gd name="T3" fmla="*/ 139 h 279"/>
              <a:gd name="T4" fmla="*/ 139 w 278"/>
              <a:gd name="T5" fmla="*/ 0 h 279"/>
              <a:gd name="T6" fmla="*/ 139 w 278"/>
              <a:gd name="T7" fmla="*/ 0 h 279"/>
              <a:gd name="T8" fmla="*/ 277 w 278"/>
              <a:gd name="T9" fmla="*/ 139 h 279"/>
              <a:gd name="T10" fmla="*/ 277 w 278"/>
              <a:gd name="T11" fmla="*/ 139 h 279"/>
              <a:gd name="T12" fmla="*/ 139 w 278"/>
              <a:gd name="T13" fmla="*/ 278 h 279"/>
              <a:gd name="T14" fmla="*/ 139 w 278"/>
              <a:gd name="T15" fmla="*/ 278 h 279"/>
              <a:gd name="T16" fmla="*/ 0 w 278"/>
              <a:gd name="T17" fmla="*/ 13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279">
                <a:moveTo>
                  <a:pt x="0" y="139"/>
                </a:moveTo>
                <a:lnTo>
                  <a:pt x="0" y="139"/>
                </a:lnTo>
                <a:cubicBezTo>
                  <a:pt x="0" y="62"/>
                  <a:pt x="62" y="0"/>
                  <a:pt x="139" y="0"/>
                </a:cubicBezTo>
                <a:lnTo>
                  <a:pt x="139" y="0"/>
                </a:lnTo>
                <a:cubicBezTo>
                  <a:pt x="214" y="0"/>
                  <a:pt x="277" y="62"/>
                  <a:pt x="277" y="139"/>
                </a:cubicBezTo>
                <a:lnTo>
                  <a:pt x="277" y="139"/>
                </a:lnTo>
                <a:cubicBezTo>
                  <a:pt x="277" y="216"/>
                  <a:pt x="214" y="278"/>
                  <a:pt x="139" y="278"/>
                </a:cubicBezTo>
                <a:lnTo>
                  <a:pt x="139" y="278"/>
                </a:lnTo>
                <a:cubicBezTo>
                  <a:pt x="62" y="278"/>
                  <a:pt x="0" y="216"/>
                  <a:pt x="0" y="139"/>
                </a:cubicBezTo>
              </a:path>
            </a:pathLst>
          </a:custGeom>
          <a:solidFill>
            <a:srgbClr val="23732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26" name="Freeform 473">
            <a:extLst>
              <a:ext uri="{FF2B5EF4-FFF2-40B4-BE49-F238E27FC236}">
                <a16:creationId xmlns:a16="http://schemas.microsoft.com/office/drawing/2014/main" id="{5FDE4D9F-114C-440F-86FA-18126896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403" y="2582872"/>
            <a:ext cx="192278" cy="186783"/>
          </a:xfrm>
          <a:custGeom>
            <a:avLst/>
            <a:gdLst>
              <a:gd name="T0" fmla="*/ 76 w 153"/>
              <a:gd name="T1" fmla="*/ 0 h 151"/>
              <a:gd name="T2" fmla="*/ 76 w 153"/>
              <a:gd name="T3" fmla="*/ 0 h 151"/>
              <a:gd name="T4" fmla="*/ 152 w 153"/>
              <a:gd name="T5" fmla="*/ 75 h 151"/>
              <a:gd name="T6" fmla="*/ 152 w 153"/>
              <a:gd name="T7" fmla="*/ 75 h 151"/>
              <a:gd name="T8" fmla="*/ 76 w 153"/>
              <a:gd name="T9" fmla="*/ 150 h 151"/>
              <a:gd name="T10" fmla="*/ 76 w 153"/>
              <a:gd name="T11" fmla="*/ 150 h 151"/>
              <a:gd name="T12" fmla="*/ 0 w 153"/>
              <a:gd name="T13" fmla="*/ 75 h 151"/>
              <a:gd name="T14" fmla="*/ 0 w 153"/>
              <a:gd name="T15" fmla="*/ 75 h 151"/>
              <a:gd name="T16" fmla="*/ 76 w 153"/>
              <a:gd name="T17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151">
                <a:moveTo>
                  <a:pt x="76" y="0"/>
                </a:moveTo>
                <a:lnTo>
                  <a:pt x="76" y="0"/>
                </a:lnTo>
                <a:cubicBezTo>
                  <a:pt x="118" y="0"/>
                  <a:pt x="152" y="33"/>
                  <a:pt x="152" y="75"/>
                </a:cubicBezTo>
                <a:lnTo>
                  <a:pt x="152" y="75"/>
                </a:lnTo>
                <a:cubicBezTo>
                  <a:pt x="152" y="117"/>
                  <a:pt x="118" y="150"/>
                  <a:pt x="76" y="150"/>
                </a:cubicBezTo>
                <a:lnTo>
                  <a:pt x="76" y="150"/>
                </a:lnTo>
                <a:cubicBezTo>
                  <a:pt x="34" y="150"/>
                  <a:pt x="0" y="117"/>
                  <a:pt x="0" y="75"/>
                </a:cubicBezTo>
                <a:lnTo>
                  <a:pt x="0" y="75"/>
                </a:lnTo>
                <a:cubicBezTo>
                  <a:pt x="0" y="33"/>
                  <a:pt x="34" y="0"/>
                  <a:pt x="76" y="0"/>
                </a:cubicBezTo>
              </a:path>
            </a:pathLst>
          </a:custGeom>
          <a:solidFill>
            <a:srgbClr val="23732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0CA899-011E-4842-9A44-5DEF0F4E7298}"/>
              </a:ext>
            </a:extLst>
          </p:cNvPr>
          <p:cNvSpPr txBox="1"/>
          <p:nvPr/>
        </p:nvSpPr>
        <p:spPr>
          <a:xfrm>
            <a:off x="4429968" y="1405101"/>
            <a:ext cx="1560043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1996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F69DD7-36BE-42C5-9B9D-1DB376A35FA4}"/>
              </a:ext>
            </a:extLst>
          </p:cNvPr>
          <p:cNvSpPr txBox="1"/>
          <p:nvPr/>
        </p:nvSpPr>
        <p:spPr>
          <a:xfrm>
            <a:off x="6397816" y="2381128"/>
            <a:ext cx="1495922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2DA970-4F1F-496A-9AC4-71D46FA87B0A}"/>
              </a:ext>
            </a:extLst>
          </p:cNvPr>
          <p:cNvSpPr txBox="1"/>
          <p:nvPr/>
        </p:nvSpPr>
        <p:spPr>
          <a:xfrm>
            <a:off x="4461034" y="3492609"/>
            <a:ext cx="156645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2008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72D6BA-5097-4673-99A5-121BBBC3F2CB}"/>
              </a:ext>
            </a:extLst>
          </p:cNvPr>
          <p:cNvSpPr txBox="1"/>
          <p:nvPr/>
        </p:nvSpPr>
        <p:spPr>
          <a:xfrm>
            <a:off x="6423359" y="4756082"/>
            <a:ext cx="222569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2014 / 2016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C3C71E-2390-4BA7-ADAB-FB768F77F44C}"/>
              </a:ext>
            </a:extLst>
          </p:cNvPr>
          <p:cNvSpPr txBox="1"/>
          <p:nvPr/>
        </p:nvSpPr>
        <p:spPr>
          <a:xfrm>
            <a:off x="4365847" y="5915064"/>
            <a:ext cx="1688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987B7A-72CB-49E1-8FE6-6839FD566073}"/>
              </a:ext>
            </a:extLst>
          </p:cNvPr>
          <p:cNvSpPr txBox="1"/>
          <p:nvPr/>
        </p:nvSpPr>
        <p:spPr>
          <a:xfrm>
            <a:off x="0" y="2050478"/>
            <a:ext cx="4008407" cy="1489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400" b="1" dirty="0">
                <a:solidFill>
                  <a:srgbClr val="23732A"/>
                </a:solidFill>
              </a:rPr>
              <a:t>Placerville Traffic Operational Improvements Traffic Report</a:t>
            </a:r>
          </a:p>
          <a:p>
            <a:pPr>
              <a:lnSpc>
                <a:spcPct val="75000"/>
              </a:lnSpc>
            </a:pPr>
            <a:r>
              <a:rPr lang="en-US" sz="2400" dirty="0"/>
              <a:t>Analyzed improvements that were determined to not eliminate congestion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524C5A-0A85-4E1F-A10A-2804E7F95473}"/>
              </a:ext>
            </a:extLst>
          </p:cNvPr>
          <p:cNvSpPr txBox="1"/>
          <p:nvPr/>
        </p:nvSpPr>
        <p:spPr>
          <a:xfrm>
            <a:off x="8619884" y="2932680"/>
            <a:ext cx="4008407" cy="169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400" b="1" dirty="0">
                <a:solidFill>
                  <a:srgbClr val="FFCE34"/>
                </a:solidFill>
              </a:rPr>
              <a:t>Hwy 50 Operational Improvements Constructed</a:t>
            </a:r>
          </a:p>
          <a:p>
            <a:pPr>
              <a:lnSpc>
                <a:spcPct val="75000"/>
              </a:lnSpc>
            </a:pPr>
            <a:r>
              <a:rPr lang="en-US" sz="2400" dirty="0"/>
              <a:t>Eastbound aux lane, </a:t>
            </a:r>
            <a:r>
              <a:rPr lang="en-US" sz="2400" dirty="0" err="1"/>
              <a:t>Hangtown</a:t>
            </a:r>
            <a:r>
              <a:rPr lang="en-US" sz="2400" dirty="0"/>
              <a:t> bridge, and Placerville Dr. connection</a:t>
            </a:r>
          </a:p>
          <a:p>
            <a:pPr>
              <a:lnSpc>
                <a:spcPct val="75000"/>
              </a:lnSpc>
            </a:pPr>
            <a:r>
              <a:rPr lang="en-US" dirty="0"/>
              <a:t>Project Report 2002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3D47F8-03DA-4B47-A4C0-461A1DBA40A7}"/>
              </a:ext>
            </a:extLst>
          </p:cNvPr>
          <p:cNvSpPr txBox="1"/>
          <p:nvPr/>
        </p:nvSpPr>
        <p:spPr>
          <a:xfrm>
            <a:off x="0" y="4199454"/>
            <a:ext cx="4008407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400" b="1" dirty="0">
                <a:solidFill>
                  <a:srgbClr val="23732A"/>
                </a:solidFill>
              </a:rPr>
              <a:t>Bay to Tahoe Basin Tourism and Recreational Travel Impact Study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23732A"/>
                </a:solidFill>
              </a:rPr>
              <a:t>Agritourism Study </a:t>
            </a:r>
            <a:r>
              <a:rPr lang="en-US" sz="2400" dirty="0"/>
              <a:t>Looked at travel characteristics through the study area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52CE03-B168-4FE0-8F9B-4B277F37B462}"/>
              </a:ext>
            </a:extLst>
          </p:cNvPr>
          <p:cNvSpPr txBox="1"/>
          <p:nvPr/>
        </p:nvSpPr>
        <p:spPr>
          <a:xfrm>
            <a:off x="8619885" y="5423387"/>
            <a:ext cx="3400666" cy="12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400" b="1" dirty="0">
                <a:solidFill>
                  <a:srgbClr val="FFCE34"/>
                </a:solidFill>
              </a:rPr>
              <a:t>US50 Hot Spot Study</a:t>
            </a:r>
          </a:p>
          <a:p>
            <a:pPr>
              <a:lnSpc>
                <a:spcPct val="75000"/>
              </a:lnSpc>
            </a:pPr>
            <a:r>
              <a:rPr lang="en-US" sz="2400" dirty="0"/>
              <a:t>Identified, evaluated, and recommended traffic management strategies</a:t>
            </a:r>
          </a:p>
        </p:txBody>
      </p:sp>
    </p:spTree>
    <p:extLst>
      <p:ext uri="{BB962C8B-B14F-4D97-AF65-F5344CB8AC3E}">
        <p14:creationId xmlns:p14="http://schemas.microsoft.com/office/powerpoint/2010/main" val="196503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Schedule Overview and Key Tasks</a:t>
            </a:r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D1431699-92E4-445B-95D8-1C80D4A98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261" y="2703607"/>
            <a:ext cx="3022915" cy="457200"/>
          </a:xfrm>
          <a:prstGeom prst="roundRect">
            <a:avLst>
              <a:gd name="adj" fmla="val 50000"/>
            </a:avLst>
          </a:prstGeom>
          <a:solidFill>
            <a:srgbClr val="2373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A6335F-C820-4003-80BE-C730A17974D5}"/>
              </a:ext>
            </a:extLst>
          </p:cNvPr>
          <p:cNvSpPr txBox="1"/>
          <p:nvPr/>
        </p:nvSpPr>
        <p:spPr>
          <a:xfrm>
            <a:off x="5747959" y="2783055"/>
            <a:ext cx="2677875" cy="35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200" b="1" dirty="0">
                <a:solidFill>
                  <a:schemeClr val="bg1"/>
                </a:solidFill>
              </a:rPr>
              <a:t>System User Analysis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9DE9E15-C3A2-4383-981C-261717DED1FF}"/>
              </a:ext>
            </a:extLst>
          </p:cNvPr>
          <p:cNvSpPr/>
          <p:nvPr/>
        </p:nvSpPr>
        <p:spPr>
          <a:xfrm>
            <a:off x="5302068" y="2705879"/>
            <a:ext cx="434520" cy="434520"/>
          </a:xfrm>
          <a:prstGeom prst="ellipse">
            <a:avLst/>
          </a:prstGeom>
          <a:solidFill>
            <a:srgbClr val="2373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1021">
            <a:extLst>
              <a:ext uri="{FF2B5EF4-FFF2-40B4-BE49-F238E27FC236}">
                <a16:creationId xmlns:a16="http://schemas.microsoft.com/office/drawing/2014/main" id="{84891EAA-1FCA-4642-8906-B857E828BC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0291" y="2779160"/>
            <a:ext cx="296241" cy="296687"/>
          </a:xfrm>
          <a:custGeom>
            <a:avLst/>
            <a:gdLst>
              <a:gd name="T0" fmla="*/ 69401580 w 290150"/>
              <a:gd name="T1" fmla="*/ 121905821 h 290152"/>
              <a:gd name="T2" fmla="*/ 101735209 w 290150"/>
              <a:gd name="T3" fmla="*/ 104566787 h 290152"/>
              <a:gd name="T4" fmla="*/ 122048015 w 290150"/>
              <a:gd name="T5" fmla="*/ 121907862 h 290152"/>
              <a:gd name="T6" fmla="*/ 123308159 w 290150"/>
              <a:gd name="T7" fmla="*/ 104878861 h 290152"/>
              <a:gd name="T8" fmla="*/ 98428740 w 290150"/>
              <a:gd name="T9" fmla="*/ 125812788 h 290152"/>
              <a:gd name="T10" fmla="*/ 101735209 w 290150"/>
              <a:gd name="T11" fmla="*/ 104566787 h 290152"/>
              <a:gd name="T12" fmla="*/ 3711393 w 290150"/>
              <a:gd name="T13" fmla="*/ 121907862 h 290152"/>
              <a:gd name="T14" fmla="*/ 23657262 w 290150"/>
              <a:gd name="T15" fmla="*/ 104566787 h 290152"/>
              <a:gd name="T16" fmla="*/ 26904877 w 290150"/>
              <a:gd name="T17" fmla="*/ 125812788 h 290152"/>
              <a:gd name="T18" fmla="*/ 2629532 w 290150"/>
              <a:gd name="T19" fmla="*/ 104878861 h 290152"/>
              <a:gd name="T20" fmla="*/ 80814075 w 290150"/>
              <a:gd name="T21" fmla="*/ 110495926 h 290152"/>
              <a:gd name="T22" fmla="*/ 106318684 w 290150"/>
              <a:gd name="T23" fmla="*/ 97058230 h 290152"/>
              <a:gd name="T24" fmla="*/ 14300614 w 290150"/>
              <a:gd name="T25" fmla="*/ 92538574 h 290152"/>
              <a:gd name="T26" fmla="*/ 14300614 w 290150"/>
              <a:gd name="T27" fmla="*/ 92538574 h 290152"/>
              <a:gd name="T28" fmla="*/ 102577386 w 290150"/>
              <a:gd name="T29" fmla="*/ 97058230 h 290152"/>
              <a:gd name="T30" fmla="*/ 14300614 w 290150"/>
              <a:gd name="T31" fmla="*/ 105162994 h 290152"/>
              <a:gd name="T32" fmla="*/ 57207559 w 290150"/>
              <a:gd name="T33" fmla="*/ 99086212 h 290152"/>
              <a:gd name="T34" fmla="*/ 76124319 w 290150"/>
              <a:gd name="T35" fmla="*/ 71108083 h 290152"/>
              <a:gd name="T36" fmla="*/ 80032537 w 290150"/>
              <a:gd name="T37" fmla="*/ 74859260 h 290152"/>
              <a:gd name="T38" fmla="*/ 49547474 w 290150"/>
              <a:gd name="T39" fmla="*/ 78766754 h 290152"/>
              <a:gd name="T40" fmla="*/ 7803059 w 290150"/>
              <a:gd name="T41" fmla="*/ 43366069 h 290152"/>
              <a:gd name="T42" fmla="*/ 8874038 w 290150"/>
              <a:gd name="T43" fmla="*/ 85731906 h 290152"/>
              <a:gd name="T44" fmla="*/ 0 w 290150"/>
              <a:gd name="T45" fmla="*/ 51338760 h 290152"/>
              <a:gd name="T46" fmla="*/ 121572332 w 290150"/>
              <a:gd name="T47" fmla="*/ 75808223 h 290152"/>
              <a:gd name="T48" fmla="*/ 117848892 w 290150"/>
              <a:gd name="T49" fmla="*/ 74564562 h 290152"/>
              <a:gd name="T50" fmla="*/ 87807546 w 290150"/>
              <a:gd name="T51" fmla="*/ 58917106 h 290152"/>
              <a:gd name="T52" fmla="*/ 62460013 w 290150"/>
              <a:gd name="T53" fmla="*/ 41082802 h 290152"/>
              <a:gd name="T54" fmla="*/ 29224563 w 290150"/>
              <a:gd name="T55" fmla="*/ 62824121 h 290152"/>
              <a:gd name="T56" fmla="*/ 53456051 w 290150"/>
              <a:gd name="T57" fmla="*/ 82518084 h 290152"/>
              <a:gd name="T58" fmla="*/ 57207559 w 290150"/>
              <a:gd name="T59" fmla="*/ 74859260 h 290152"/>
              <a:gd name="T60" fmla="*/ 76124319 w 290150"/>
              <a:gd name="T61" fmla="*/ 67356844 h 290152"/>
              <a:gd name="T62" fmla="*/ 72372353 w 290150"/>
              <a:gd name="T63" fmla="*/ 99086212 h 290152"/>
              <a:gd name="T64" fmla="*/ 62835889 w 290150"/>
              <a:gd name="T65" fmla="*/ 29220374 h 290152"/>
              <a:gd name="T66" fmla="*/ 84722256 w 290150"/>
              <a:gd name="T67" fmla="*/ 101430210 h 290152"/>
              <a:gd name="T68" fmla="*/ 78938244 w 290150"/>
              <a:gd name="T69" fmla="*/ 116279211 h 290152"/>
              <a:gd name="T70" fmla="*/ 47203090 w 290150"/>
              <a:gd name="T71" fmla="*/ 114246758 h 290152"/>
              <a:gd name="T72" fmla="*/ 36415736 w 290150"/>
              <a:gd name="T73" fmla="*/ 89238866 h 290152"/>
              <a:gd name="T74" fmla="*/ 102050172 w 290150"/>
              <a:gd name="T75" fmla="*/ 18424697 h 290152"/>
              <a:gd name="T76" fmla="*/ 122048015 w 290150"/>
              <a:gd name="T77" fmla="*/ 23268009 h 290152"/>
              <a:gd name="T78" fmla="*/ 125826538 w 290150"/>
              <a:gd name="T79" fmla="*/ 23268009 h 290152"/>
              <a:gd name="T80" fmla="*/ 96381088 w 290150"/>
              <a:gd name="T81" fmla="*/ 35140894 h 290152"/>
              <a:gd name="T82" fmla="*/ 5103055 w 290150"/>
              <a:gd name="T83" fmla="*/ 15925338 h 290152"/>
              <a:gd name="T84" fmla="*/ 25048641 w 290150"/>
              <a:gd name="T85" fmla="*/ 33265548 h 290152"/>
              <a:gd name="T86" fmla="*/ 26285795 w 290150"/>
              <a:gd name="T87" fmla="*/ 16080347 h 290152"/>
              <a:gd name="T88" fmla="*/ 1854307 w 290150"/>
              <a:gd name="T89" fmla="*/ 37015182 h 290152"/>
              <a:gd name="T90" fmla="*/ 5103055 w 290150"/>
              <a:gd name="T91" fmla="*/ 15925338 h 290152"/>
              <a:gd name="T92" fmla="*/ 115203078 w 290150"/>
              <a:gd name="T93" fmla="*/ 8183128 h 290152"/>
              <a:gd name="T94" fmla="*/ 14300614 w 290150"/>
              <a:gd name="T95" fmla="*/ 12660410 h 290152"/>
              <a:gd name="T96" fmla="*/ 85475857 w 290150"/>
              <a:gd name="T97" fmla="*/ 7107584 h 290152"/>
              <a:gd name="T98" fmla="*/ 83908002 w 290150"/>
              <a:gd name="T99" fmla="*/ 10353978 h 290152"/>
              <a:gd name="T100" fmla="*/ 31389377 w 290150"/>
              <a:gd name="T101" fmla="*/ 11435744 h 290152"/>
              <a:gd name="T102" fmla="*/ 110839091 w 290150"/>
              <a:gd name="T103" fmla="*/ 16366151 h 290152"/>
              <a:gd name="T104" fmla="*/ 22561810 w 290150"/>
              <a:gd name="T105" fmla="*/ 8183128 h 29015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0150" h="290152">
                <a:moveTo>
                  <a:pt x="117499" y="263478"/>
                </a:moveTo>
                <a:lnTo>
                  <a:pt x="117499" y="268164"/>
                </a:lnTo>
                <a:cubicBezTo>
                  <a:pt x="117499" y="275373"/>
                  <a:pt x="123627" y="281140"/>
                  <a:pt x="130837" y="281140"/>
                </a:cubicBezTo>
                <a:lnTo>
                  <a:pt x="160037" y="281140"/>
                </a:lnTo>
                <a:cubicBezTo>
                  <a:pt x="167247" y="281140"/>
                  <a:pt x="173015" y="275373"/>
                  <a:pt x="173015" y="268164"/>
                </a:cubicBezTo>
                <a:lnTo>
                  <a:pt x="173015" y="263478"/>
                </a:lnTo>
                <a:lnTo>
                  <a:pt x="117499" y="263478"/>
                </a:lnTo>
                <a:close/>
                <a:moveTo>
                  <a:pt x="234596" y="241153"/>
                </a:moveTo>
                <a:cubicBezTo>
                  <a:pt x="236774" y="242955"/>
                  <a:pt x="236774" y="245477"/>
                  <a:pt x="235322" y="247278"/>
                </a:cubicBezTo>
                <a:cubicBezTo>
                  <a:pt x="232417" y="250521"/>
                  <a:pt x="231328" y="254124"/>
                  <a:pt x="231328" y="258447"/>
                </a:cubicBezTo>
                <a:lnTo>
                  <a:pt x="231328" y="281145"/>
                </a:lnTo>
                <a:lnTo>
                  <a:pt x="281436" y="281145"/>
                </a:lnTo>
                <a:lnTo>
                  <a:pt x="281436" y="258447"/>
                </a:lnTo>
                <a:cubicBezTo>
                  <a:pt x="281436" y="254124"/>
                  <a:pt x="279983" y="250521"/>
                  <a:pt x="277442" y="247278"/>
                </a:cubicBezTo>
                <a:cubicBezTo>
                  <a:pt x="275626" y="245477"/>
                  <a:pt x="275989" y="242955"/>
                  <a:pt x="278168" y="241153"/>
                </a:cubicBezTo>
                <a:cubicBezTo>
                  <a:pt x="279983" y="239712"/>
                  <a:pt x="282525" y="239712"/>
                  <a:pt x="284341" y="241874"/>
                </a:cubicBezTo>
                <a:cubicBezTo>
                  <a:pt x="287972" y="246558"/>
                  <a:pt x="290150" y="252322"/>
                  <a:pt x="290150" y="258447"/>
                </a:cubicBezTo>
                <a:lnTo>
                  <a:pt x="290150" y="285829"/>
                </a:lnTo>
                <a:cubicBezTo>
                  <a:pt x="290150" y="287990"/>
                  <a:pt x="288335" y="290152"/>
                  <a:pt x="285793" y="290152"/>
                </a:cubicBezTo>
                <a:lnTo>
                  <a:pt x="226971" y="290152"/>
                </a:lnTo>
                <a:cubicBezTo>
                  <a:pt x="224429" y="290152"/>
                  <a:pt x="222250" y="287990"/>
                  <a:pt x="222250" y="285829"/>
                </a:cubicBezTo>
                <a:lnTo>
                  <a:pt x="222250" y="258447"/>
                </a:lnTo>
                <a:cubicBezTo>
                  <a:pt x="222250" y="252322"/>
                  <a:pt x="224429" y="246558"/>
                  <a:pt x="228423" y="241874"/>
                </a:cubicBezTo>
                <a:cubicBezTo>
                  <a:pt x="229875" y="239712"/>
                  <a:pt x="232780" y="239712"/>
                  <a:pt x="234596" y="241153"/>
                </a:cubicBezTo>
                <a:close/>
                <a:moveTo>
                  <a:pt x="11766" y="241153"/>
                </a:moveTo>
                <a:cubicBezTo>
                  <a:pt x="13905" y="242955"/>
                  <a:pt x="14262" y="245477"/>
                  <a:pt x="12479" y="247278"/>
                </a:cubicBezTo>
                <a:cubicBezTo>
                  <a:pt x="9983" y="250521"/>
                  <a:pt x="8557" y="254124"/>
                  <a:pt x="8557" y="258447"/>
                </a:cubicBezTo>
                <a:lnTo>
                  <a:pt x="8557" y="281145"/>
                </a:lnTo>
                <a:lnTo>
                  <a:pt x="57761" y="281145"/>
                </a:lnTo>
                <a:lnTo>
                  <a:pt x="57761" y="258447"/>
                </a:lnTo>
                <a:cubicBezTo>
                  <a:pt x="57761" y="254124"/>
                  <a:pt x="56335" y="250521"/>
                  <a:pt x="53839" y="247278"/>
                </a:cubicBezTo>
                <a:cubicBezTo>
                  <a:pt x="52413" y="245477"/>
                  <a:pt x="52413" y="242955"/>
                  <a:pt x="54552" y="241153"/>
                </a:cubicBezTo>
                <a:cubicBezTo>
                  <a:pt x="56335" y="239712"/>
                  <a:pt x="59188" y="239712"/>
                  <a:pt x="60614" y="241874"/>
                </a:cubicBezTo>
                <a:cubicBezTo>
                  <a:pt x="64179" y="246558"/>
                  <a:pt x="66319" y="252322"/>
                  <a:pt x="66319" y="258447"/>
                </a:cubicBezTo>
                <a:lnTo>
                  <a:pt x="66319" y="285829"/>
                </a:lnTo>
                <a:cubicBezTo>
                  <a:pt x="66319" y="287990"/>
                  <a:pt x="64536" y="290152"/>
                  <a:pt x="62040" y="290152"/>
                </a:cubicBezTo>
                <a:lnTo>
                  <a:pt x="4278" y="290152"/>
                </a:lnTo>
                <a:cubicBezTo>
                  <a:pt x="1783" y="290152"/>
                  <a:pt x="0" y="287990"/>
                  <a:pt x="0" y="285829"/>
                </a:cubicBezTo>
                <a:lnTo>
                  <a:pt x="0" y="258447"/>
                </a:lnTo>
                <a:cubicBezTo>
                  <a:pt x="0" y="252322"/>
                  <a:pt x="2139" y="246558"/>
                  <a:pt x="6061" y="241874"/>
                </a:cubicBezTo>
                <a:cubicBezTo>
                  <a:pt x="7487" y="239712"/>
                  <a:pt x="9983" y="239712"/>
                  <a:pt x="11766" y="241153"/>
                </a:cubicBezTo>
                <a:close/>
                <a:moveTo>
                  <a:pt x="104160" y="237525"/>
                </a:moveTo>
                <a:lnTo>
                  <a:pt x="104160" y="254827"/>
                </a:lnTo>
                <a:lnTo>
                  <a:pt x="186353" y="254827"/>
                </a:lnTo>
                <a:lnTo>
                  <a:pt x="186353" y="237525"/>
                </a:lnTo>
                <a:lnTo>
                  <a:pt x="104160" y="237525"/>
                </a:lnTo>
                <a:close/>
                <a:moveTo>
                  <a:pt x="255588" y="213414"/>
                </a:moveTo>
                <a:cubicBezTo>
                  <a:pt x="249837" y="213414"/>
                  <a:pt x="245165" y="218086"/>
                  <a:pt x="245165" y="223837"/>
                </a:cubicBezTo>
                <a:cubicBezTo>
                  <a:pt x="245165" y="229229"/>
                  <a:pt x="249837" y="233901"/>
                  <a:pt x="255588" y="233901"/>
                </a:cubicBezTo>
                <a:cubicBezTo>
                  <a:pt x="260980" y="233901"/>
                  <a:pt x="265652" y="229229"/>
                  <a:pt x="265652" y="223837"/>
                </a:cubicBezTo>
                <a:cubicBezTo>
                  <a:pt x="265652" y="218086"/>
                  <a:pt x="260980" y="213414"/>
                  <a:pt x="255588" y="213414"/>
                </a:cubicBezTo>
                <a:close/>
                <a:moveTo>
                  <a:pt x="32978" y="213414"/>
                </a:moveTo>
                <a:cubicBezTo>
                  <a:pt x="27587" y="213414"/>
                  <a:pt x="22914" y="218086"/>
                  <a:pt x="22914" y="223837"/>
                </a:cubicBezTo>
                <a:cubicBezTo>
                  <a:pt x="22914" y="229229"/>
                  <a:pt x="27587" y="233901"/>
                  <a:pt x="32978" y="233901"/>
                </a:cubicBezTo>
                <a:cubicBezTo>
                  <a:pt x="38729" y="233901"/>
                  <a:pt x="43402" y="229229"/>
                  <a:pt x="43402" y="223837"/>
                </a:cubicBezTo>
                <a:cubicBezTo>
                  <a:pt x="43402" y="218086"/>
                  <a:pt x="38729" y="213414"/>
                  <a:pt x="32978" y="213414"/>
                </a:cubicBezTo>
                <a:close/>
                <a:moveTo>
                  <a:pt x="255588" y="204787"/>
                </a:moveTo>
                <a:cubicBezTo>
                  <a:pt x="266012" y="204787"/>
                  <a:pt x="274279" y="213414"/>
                  <a:pt x="274279" y="223837"/>
                </a:cubicBezTo>
                <a:cubicBezTo>
                  <a:pt x="274279" y="234261"/>
                  <a:pt x="266012" y="242528"/>
                  <a:pt x="255588" y="242528"/>
                </a:cubicBezTo>
                <a:cubicBezTo>
                  <a:pt x="245165" y="242528"/>
                  <a:pt x="236538" y="234261"/>
                  <a:pt x="236538" y="223837"/>
                </a:cubicBezTo>
                <a:cubicBezTo>
                  <a:pt x="236538" y="213414"/>
                  <a:pt x="245165" y="204787"/>
                  <a:pt x="255588" y="204787"/>
                </a:cubicBezTo>
                <a:close/>
                <a:moveTo>
                  <a:pt x="32978" y="204787"/>
                </a:moveTo>
                <a:cubicBezTo>
                  <a:pt x="43402" y="204787"/>
                  <a:pt x="52028" y="213414"/>
                  <a:pt x="52028" y="223837"/>
                </a:cubicBezTo>
                <a:cubicBezTo>
                  <a:pt x="52028" y="234261"/>
                  <a:pt x="43402" y="242528"/>
                  <a:pt x="32978" y="242528"/>
                </a:cubicBezTo>
                <a:cubicBezTo>
                  <a:pt x="22555" y="242528"/>
                  <a:pt x="14288" y="234261"/>
                  <a:pt x="14288" y="223837"/>
                </a:cubicBezTo>
                <a:cubicBezTo>
                  <a:pt x="14288" y="213414"/>
                  <a:pt x="22555" y="204787"/>
                  <a:pt x="32978" y="204787"/>
                </a:cubicBezTo>
                <a:close/>
                <a:moveTo>
                  <a:pt x="131918" y="190305"/>
                </a:moveTo>
                <a:lnTo>
                  <a:pt x="131918" y="228513"/>
                </a:lnTo>
                <a:lnTo>
                  <a:pt x="158235" y="228513"/>
                </a:lnTo>
                <a:lnTo>
                  <a:pt x="158235" y="190305"/>
                </a:lnTo>
                <a:lnTo>
                  <a:pt x="131918" y="190305"/>
                </a:lnTo>
                <a:close/>
                <a:moveTo>
                  <a:pt x="175538" y="163991"/>
                </a:moveTo>
                <a:cubicBezTo>
                  <a:pt x="171212" y="163991"/>
                  <a:pt x="166886" y="168317"/>
                  <a:pt x="166886" y="172642"/>
                </a:cubicBezTo>
                <a:lnTo>
                  <a:pt x="166886" y="181654"/>
                </a:lnTo>
                <a:lnTo>
                  <a:pt x="175538" y="181654"/>
                </a:lnTo>
                <a:cubicBezTo>
                  <a:pt x="180585" y="181654"/>
                  <a:pt x="184551" y="177689"/>
                  <a:pt x="184551" y="172642"/>
                </a:cubicBezTo>
                <a:cubicBezTo>
                  <a:pt x="184551" y="168317"/>
                  <a:pt x="180585" y="163991"/>
                  <a:pt x="175538" y="163991"/>
                </a:cubicBezTo>
                <a:close/>
                <a:moveTo>
                  <a:pt x="114254" y="163991"/>
                </a:moveTo>
                <a:cubicBezTo>
                  <a:pt x="109568" y="163991"/>
                  <a:pt x="105602" y="168317"/>
                  <a:pt x="105602" y="172642"/>
                </a:cubicBezTo>
                <a:cubicBezTo>
                  <a:pt x="105602" y="177689"/>
                  <a:pt x="109568" y="181654"/>
                  <a:pt x="114254" y="181654"/>
                </a:cubicBezTo>
                <a:lnTo>
                  <a:pt x="123267" y="181654"/>
                </a:lnTo>
                <a:lnTo>
                  <a:pt x="123267" y="172642"/>
                </a:lnTo>
                <a:cubicBezTo>
                  <a:pt x="123267" y="168317"/>
                  <a:pt x="119301" y="163991"/>
                  <a:pt x="114254" y="163991"/>
                </a:cubicBezTo>
                <a:close/>
                <a:moveTo>
                  <a:pt x="17991" y="100012"/>
                </a:moveTo>
                <a:lnTo>
                  <a:pt x="25047" y="125249"/>
                </a:lnTo>
                <a:lnTo>
                  <a:pt x="16580" y="123086"/>
                </a:lnTo>
                <a:cubicBezTo>
                  <a:pt x="12700" y="146160"/>
                  <a:pt x="14816" y="169955"/>
                  <a:pt x="22930" y="191948"/>
                </a:cubicBezTo>
                <a:cubicBezTo>
                  <a:pt x="23636" y="194471"/>
                  <a:pt x="22578" y="196995"/>
                  <a:pt x="20461" y="197716"/>
                </a:cubicBezTo>
                <a:cubicBezTo>
                  <a:pt x="19755" y="198077"/>
                  <a:pt x="19403" y="198077"/>
                  <a:pt x="18697" y="198077"/>
                </a:cubicBezTo>
                <a:cubicBezTo>
                  <a:pt x="17286" y="198077"/>
                  <a:pt x="15522" y="196995"/>
                  <a:pt x="14816" y="195192"/>
                </a:cubicBezTo>
                <a:cubicBezTo>
                  <a:pt x="5997" y="171397"/>
                  <a:pt x="3880" y="145800"/>
                  <a:pt x="8114" y="120923"/>
                </a:cubicBezTo>
                <a:lnTo>
                  <a:pt x="0" y="118399"/>
                </a:lnTo>
                <a:lnTo>
                  <a:pt x="17991" y="100012"/>
                </a:lnTo>
                <a:close/>
                <a:moveTo>
                  <a:pt x="270322" y="95609"/>
                </a:moveTo>
                <a:cubicBezTo>
                  <a:pt x="272469" y="95250"/>
                  <a:pt x="274615" y="95967"/>
                  <a:pt x="275689" y="98476"/>
                </a:cubicBezTo>
                <a:cubicBezTo>
                  <a:pt x="284275" y="123211"/>
                  <a:pt x="285706" y="149020"/>
                  <a:pt x="280339" y="174830"/>
                </a:cubicBezTo>
                <a:lnTo>
                  <a:pt x="288568" y="176980"/>
                </a:lnTo>
                <a:lnTo>
                  <a:pt x="269249" y="194904"/>
                </a:lnTo>
                <a:lnTo>
                  <a:pt x="263525" y="169453"/>
                </a:lnTo>
                <a:lnTo>
                  <a:pt x="271753" y="171962"/>
                </a:lnTo>
                <a:cubicBezTo>
                  <a:pt x="276762" y="148662"/>
                  <a:pt x="275331" y="124286"/>
                  <a:pt x="267460" y="101344"/>
                </a:cubicBezTo>
                <a:cubicBezTo>
                  <a:pt x="266745" y="99193"/>
                  <a:pt x="267818" y="96326"/>
                  <a:pt x="270322" y="95609"/>
                </a:cubicBezTo>
                <a:close/>
                <a:moveTo>
                  <a:pt x="144030" y="85725"/>
                </a:moveTo>
                <a:cubicBezTo>
                  <a:pt x="173615" y="85725"/>
                  <a:pt x="197788" y="107012"/>
                  <a:pt x="202479" y="135875"/>
                </a:cubicBezTo>
                <a:cubicBezTo>
                  <a:pt x="202839" y="138401"/>
                  <a:pt x="201396" y="140205"/>
                  <a:pt x="198871" y="140926"/>
                </a:cubicBezTo>
                <a:cubicBezTo>
                  <a:pt x="198510" y="140926"/>
                  <a:pt x="198149" y="140926"/>
                  <a:pt x="198149" y="140926"/>
                </a:cubicBezTo>
                <a:cubicBezTo>
                  <a:pt x="195984" y="140926"/>
                  <a:pt x="194180" y="139483"/>
                  <a:pt x="193820" y="137319"/>
                </a:cubicBezTo>
                <a:cubicBezTo>
                  <a:pt x="190212" y="112785"/>
                  <a:pt x="168925" y="94745"/>
                  <a:pt x="144030" y="94745"/>
                </a:cubicBezTo>
                <a:cubicBezTo>
                  <a:pt x="141865" y="94745"/>
                  <a:pt x="139700" y="92580"/>
                  <a:pt x="139700" y="90416"/>
                </a:cubicBezTo>
                <a:cubicBezTo>
                  <a:pt x="139700" y="87890"/>
                  <a:pt x="141865" y="85725"/>
                  <a:pt x="144030" y="85725"/>
                </a:cubicBezTo>
                <a:close/>
                <a:moveTo>
                  <a:pt x="144896" y="67388"/>
                </a:moveTo>
                <a:cubicBezTo>
                  <a:pt x="102358" y="67388"/>
                  <a:pt x="67390" y="102353"/>
                  <a:pt x="67390" y="144887"/>
                </a:cubicBezTo>
                <a:cubicBezTo>
                  <a:pt x="67390" y="165433"/>
                  <a:pt x="75681" y="184898"/>
                  <a:pt x="89741" y="199677"/>
                </a:cubicBezTo>
                <a:cubicBezTo>
                  <a:pt x="97672" y="207607"/>
                  <a:pt x="102718" y="217700"/>
                  <a:pt x="103800" y="228513"/>
                </a:cubicBezTo>
                <a:lnTo>
                  <a:pt x="123267" y="228513"/>
                </a:lnTo>
                <a:lnTo>
                  <a:pt x="123267" y="190305"/>
                </a:lnTo>
                <a:lnTo>
                  <a:pt x="114254" y="190305"/>
                </a:lnTo>
                <a:cubicBezTo>
                  <a:pt x="104881" y="190305"/>
                  <a:pt x="96590" y="182375"/>
                  <a:pt x="96590" y="172642"/>
                </a:cubicBezTo>
                <a:cubicBezTo>
                  <a:pt x="96590" y="163270"/>
                  <a:pt x="104881" y="155340"/>
                  <a:pt x="114254" y="155340"/>
                </a:cubicBezTo>
                <a:cubicBezTo>
                  <a:pt x="123988" y="155340"/>
                  <a:pt x="131918" y="163270"/>
                  <a:pt x="131918" y="172642"/>
                </a:cubicBezTo>
                <a:lnTo>
                  <a:pt x="131918" y="181654"/>
                </a:lnTo>
                <a:lnTo>
                  <a:pt x="158235" y="181654"/>
                </a:lnTo>
                <a:lnTo>
                  <a:pt x="158235" y="172642"/>
                </a:lnTo>
                <a:cubicBezTo>
                  <a:pt x="158235" y="163270"/>
                  <a:pt x="166165" y="155340"/>
                  <a:pt x="175538" y="155340"/>
                </a:cubicBezTo>
                <a:cubicBezTo>
                  <a:pt x="185272" y="155340"/>
                  <a:pt x="193202" y="163270"/>
                  <a:pt x="193202" y="172642"/>
                </a:cubicBezTo>
                <a:cubicBezTo>
                  <a:pt x="193202" y="182375"/>
                  <a:pt x="185272" y="190305"/>
                  <a:pt x="175538" y="190305"/>
                </a:cubicBezTo>
                <a:lnTo>
                  <a:pt x="166886" y="190305"/>
                </a:lnTo>
                <a:lnTo>
                  <a:pt x="166886" y="228513"/>
                </a:lnTo>
                <a:lnTo>
                  <a:pt x="187074" y="228513"/>
                </a:lnTo>
                <a:cubicBezTo>
                  <a:pt x="187795" y="217339"/>
                  <a:pt x="192842" y="207246"/>
                  <a:pt x="200412" y="199316"/>
                </a:cubicBezTo>
                <a:cubicBezTo>
                  <a:pt x="214832" y="184537"/>
                  <a:pt x="222402" y="165433"/>
                  <a:pt x="222402" y="144887"/>
                </a:cubicBezTo>
                <a:cubicBezTo>
                  <a:pt x="222402" y="102353"/>
                  <a:pt x="187795" y="67388"/>
                  <a:pt x="144896" y="67388"/>
                </a:cubicBezTo>
                <a:close/>
                <a:moveTo>
                  <a:pt x="144896" y="58737"/>
                </a:moveTo>
                <a:cubicBezTo>
                  <a:pt x="192481" y="58737"/>
                  <a:pt x="231415" y="97306"/>
                  <a:pt x="231415" y="144887"/>
                </a:cubicBezTo>
                <a:cubicBezTo>
                  <a:pt x="231415" y="167596"/>
                  <a:pt x="222763" y="189223"/>
                  <a:pt x="206901" y="205444"/>
                </a:cubicBezTo>
                <a:cubicBezTo>
                  <a:pt x="199331" y="213014"/>
                  <a:pt x="195365" y="223106"/>
                  <a:pt x="195365" y="233920"/>
                </a:cubicBezTo>
                <a:lnTo>
                  <a:pt x="195365" y="254827"/>
                </a:lnTo>
                <a:cubicBezTo>
                  <a:pt x="195365" y="259513"/>
                  <a:pt x="191400" y="263478"/>
                  <a:pt x="186353" y="263478"/>
                </a:cubicBezTo>
                <a:lnTo>
                  <a:pt x="182027" y="263478"/>
                </a:lnTo>
                <a:lnTo>
                  <a:pt x="182027" y="268164"/>
                </a:lnTo>
                <a:cubicBezTo>
                  <a:pt x="182027" y="280059"/>
                  <a:pt x="171933" y="290152"/>
                  <a:pt x="160037" y="290152"/>
                </a:cubicBezTo>
                <a:lnTo>
                  <a:pt x="130837" y="290152"/>
                </a:lnTo>
                <a:cubicBezTo>
                  <a:pt x="118580" y="290152"/>
                  <a:pt x="108847" y="280059"/>
                  <a:pt x="108847" y="268164"/>
                </a:cubicBezTo>
                <a:lnTo>
                  <a:pt x="108847" y="263478"/>
                </a:lnTo>
                <a:lnTo>
                  <a:pt x="104521" y="263478"/>
                </a:lnTo>
                <a:cubicBezTo>
                  <a:pt x="99474" y="263478"/>
                  <a:pt x="95509" y="259513"/>
                  <a:pt x="95509" y="254827"/>
                </a:cubicBezTo>
                <a:lnTo>
                  <a:pt x="95509" y="234641"/>
                </a:lnTo>
                <a:cubicBezTo>
                  <a:pt x="95509" y="223467"/>
                  <a:pt x="91543" y="213374"/>
                  <a:pt x="83973" y="205804"/>
                </a:cubicBezTo>
                <a:cubicBezTo>
                  <a:pt x="67751" y="189584"/>
                  <a:pt x="58738" y="167956"/>
                  <a:pt x="58738" y="144887"/>
                </a:cubicBezTo>
                <a:cubicBezTo>
                  <a:pt x="58738" y="97306"/>
                  <a:pt x="97672" y="58737"/>
                  <a:pt x="144896" y="58737"/>
                </a:cubicBezTo>
                <a:close/>
                <a:moveTo>
                  <a:pt x="234596" y="36726"/>
                </a:moveTo>
                <a:cubicBezTo>
                  <a:pt x="236774" y="38167"/>
                  <a:pt x="236774" y="40689"/>
                  <a:pt x="235322" y="42491"/>
                </a:cubicBezTo>
                <a:cubicBezTo>
                  <a:pt x="232417" y="45733"/>
                  <a:pt x="231328" y="49696"/>
                  <a:pt x="231328" y="53660"/>
                </a:cubicBezTo>
                <a:lnTo>
                  <a:pt x="231328" y="76718"/>
                </a:lnTo>
                <a:lnTo>
                  <a:pt x="281436" y="76718"/>
                </a:lnTo>
                <a:lnTo>
                  <a:pt x="281436" y="53660"/>
                </a:lnTo>
                <a:cubicBezTo>
                  <a:pt x="281436" y="49696"/>
                  <a:pt x="279983" y="45733"/>
                  <a:pt x="277442" y="42491"/>
                </a:cubicBezTo>
                <a:cubicBezTo>
                  <a:pt x="275626" y="40689"/>
                  <a:pt x="275989" y="38167"/>
                  <a:pt x="278168" y="36726"/>
                </a:cubicBezTo>
                <a:cubicBezTo>
                  <a:pt x="279983" y="34925"/>
                  <a:pt x="282525" y="35285"/>
                  <a:pt x="284341" y="37086"/>
                </a:cubicBezTo>
                <a:cubicBezTo>
                  <a:pt x="287972" y="41770"/>
                  <a:pt x="290150" y="47895"/>
                  <a:pt x="290150" y="53660"/>
                </a:cubicBezTo>
                <a:lnTo>
                  <a:pt x="290150" y="81042"/>
                </a:lnTo>
                <a:cubicBezTo>
                  <a:pt x="290150" y="83203"/>
                  <a:pt x="288335" y="85365"/>
                  <a:pt x="285793" y="85365"/>
                </a:cubicBezTo>
                <a:lnTo>
                  <a:pt x="226971" y="85365"/>
                </a:lnTo>
                <a:cubicBezTo>
                  <a:pt x="224429" y="85365"/>
                  <a:pt x="222250" y="83203"/>
                  <a:pt x="222250" y="81042"/>
                </a:cubicBezTo>
                <a:lnTo>
                  <a:pt x="222250" y="53660"/>
                </a:lnTo>
                <a:cubicBezTo>
                  <a:pt x="222250" y="47895"/>
                  <a:pt x="224429" y="41770"/>
                  <a:pt x="228423" y="37086"/>
                </a:cubicBezTo>
                <a:cubicBezTo>
                  <a:pt x="229875" y="35285"/>
                  <a:pt x="232780" y="34925"/>
                  <a:pt x="234596" y="36726"/>
                </a:cubicBezTo>
                <a:close/>
                <a:moveTo>
                  <a:pt x="11766" y="36726"/>
                </a:moveTo>
                <a:cubicBezTo>
                  <a:pt x="13905" y="38167"/>
                  <a:pt x="14262" y="40689"/>
                  <a:pt x="12479" y="42491"/>
                </a:cubicBezTo>
                <a:cubicBezTo>
                  <a:pt x="9983" y="45733"/>
                  <a:pt x="8557" y="49696"/>
                  <a:pt x="8557" y="53660"/>
                </a:cubicBezTo>
                <a:lnTo>
                  <a:pt x="8557" y="76718"/>
                </a:lnTo>
                <a:lnTo>
                  <a:pt x="57761" y="76718"/>
                </a:lnTo>
                <a:lnTo>
                  <a:pt x="57761" y="53660"/>
                </a:lnTo>
                <a:cubicBezTo>
                  <a:pt x="57761" y="49696"/>
                  <a:pt x="56335" y="45733"/>
                  <a:pt x="53839" y="42491"/>
                </a:cubicBezTo>
                <a:cubicBezTo>
                  <a:pt x="52413" y="40689"/>
                  <a:pt x="52413" y="38167"/>
                  <a:pt x="54552" y="36726"/>
                </a:cubicBezTo>
                <a:cubicBezTo>
                  <a:pt x="56335" y="34925"/>
                  <a:pt x="59188" y="35285"/>
                  <a:pt x="60614" y="37086"/>
                </a:cubicBezTo>
                <a:cubicBezTo>
                  <a:pt x="64179" y="41770"/>
                  <a:pt x="66319" y="47895"/>
                  <a:pt x="66319" y="53660"/>
                </a:cubicBezTo>
                <a:lnTo>
                  <a:pt x="66319" y="81042"/>
                </a:lnTo>
                <a:cubicBezTo>
                  <a:pt x="66319" y="83203"/>
                  <a:pt x="64536" y="85365"/>
                  <a:pt x="62040" y="85365"/>
                </a:cubicBezTo>
                <a:lnTo>
                  <a:pt x="4278" y="85365"/>
                </a:lnTo>
                <a:cubicBezTo>
                  <a:pt x="1783" y="85365"/>
                  <a:pt x="0" y="83203"/>
                  <a:pt x="0" y="81042"/>
                </a:cubicBezTo>
                <a:lnTo>
                  <a:pt x="0" y="53660"/>
                </a:lnTo>
                <a:cubicBezTo>
                  <a:pt x="0" y="47895"/>
                  <a:pt x="2139" y="41770"/>
                  <a:pt x="6061" y="37086"/>
                </a:cubicBezTo>
                <a:cubicBezTo>
                  <a:pt x="7487" y="35285"/>
                  <a:pt x="9983" y="34925"/>
                  <a:pt x="11766" y="36726"/>
                </a:cubicBezTo>
                <a:close/>
                <a:moveTo>
                  <a:pt x="255588" y="8902"/>
                </a:moveTo>
                <a:cubicBezTo>
                  <a:pt x="249837" y="8902"/>
                  <a:pt x="245165" y="13531"/>
                  <a:pt x="245165" y="18872"/>
                </a:cubicBezTo>
                <a:cubicBezTo>
                  <a:pt x="245165" y="24569"/>
                  <a:pt x="249837" y="29198"/>
                  <a:pt x="255588" y="29198"/>
                </a:cubicBezTo>
                <a:cubicBezTo>
                  <a:pt x="260980" y="29198"/>
                  <a:pt x="265652" y="24569"/>
                  <a:pt x="265652" y="18872"/>
                </a:cubicBezTo>
                <a:cubicBezTo>
                  <a:pt x="265652" y="13531"/>
                  <a:pt x="260980" y="8902"/>
                  <a:pt x="255588" y="8902"/>
                </a:cubicBezTo>
                <a:close/>
                <a:moveTo>
                  <a:pt x="32978" y="8902"/>
                </a:moveTo>
                <a:cubicBezTo>
                  <a:pt x="27587" y="8902"/>
                  <a:pt x="22914" y="13531"/>
                  <a:pt x="22914" y="18872"/>
                </a:cubicBezTo>
                <a:cubicBezTo>
                  <a:pt x="22914" y="24569"/>
                  <a:pt x="27587" y="29198"/>
                  <a:pt x="32978" y="29198"/>
                </a:cubicBezTo>
                <a:cubicBezTo>
                  <a:pt x="38729" y="29198"/>
                  <a:pt x="43402" y="24569"/>
                  <a:pt x="43402" y="18872"/>
                </a:cubicBezTo>
                <a:cubicBezTo>
                  <a:pt x="43402" y="13531"/>
                  <a:pt x="38729" y="8902"/>
                  <a:pt x="32978" y="8902"/>
                </a:cubicBezTo>
                <a:close/>
                <a:moveTo>
                  <a:pt x="133521" y="6815"/>
                </a:moveTo>
                <a:cubicBezTo>
                  <a:pt x="154896" y="5078"/>
                  <a:pt x="176676" y="8197"/>
                  <a:pt x="197102" y="16393"/>
                </a:cubicBezTo>
                <a:lnTo>
                  <a:pt x="201078" y="8553"/>
                </a:lnTo>
                <a:lnTo>
                  <a:pt x="215539" y="30292"/>
                </a:lnTo>
                <a:lnTo>
                  <a:pt x="189149" y="31717"/>
                </a:lnTo>
                <a:lnTo>
                  <a:pt x="193487" y="23877"/>
                </a:lnTo>
                <a:cubicBezTo>
                  <a:pt x="155167" y="9266"/>
                  <a:pt x="112147" y="12829"/>
                  <a:pt x="77080" y="33856"/>
                </a:cubicBezTo>
                <a:cubicBezTo>
                  <a:pt x="76357" y="34212"/>
                  <a:pt x="75634" y="34568"/>
                  <a:pt x="74911" y="34568"/>
                </a:cubicBezTo>
                <a:cubicBezTo>
                  <a:pt x="73465" y="34568"/>
                  <a:pt x="72019" y="33856"/>
                  <a:pt x="70935" y="32430"/>
                </a:cubicBezTo>
                <a:cubicBezTo>
                  <a:pt x="69850" y="30292"/>
                  <a:pt x="70212" y="27441"/>
                  <a:pt x="72381" y="26372"/>
                </a:cubicBezTo>
                <a:cubicBezTo>
                  <a:pt x="91179" y="15146"/>
                  <a:pt x="112147" y="8553"/>
                  <a:pt x="133521" y="6815"/>
                </a:cubicBezTo>
                <a:close/>
                <a:moveTo>
                  <a:pt x="255588" y="0"/>
                </a:moveTo>
                <a:cubicBezTo>
                  <a:pt x="266012" y="0"/>
                  <a:pt x="274279" y="8546"/>
                  <a:pt x="274279" y="18872"/>
                </a:cubicBezTo>
                <a:cubicBezTo>
                  <a:pt x="274279" y="29198"/>
                  <a:pt x="266012" y="37744"/>
                  <a:pt x="255588" y="37744"/>
                </a:cubicBezTo>
                <a:cubicBezTo>
                  <a:pt x="245165" y="37744"/>
                  <a:pt x="236538" y="29198"/>
                  <a:pt x="236538" y="18872"/>
                </a:cubicBezTo>
                <a:cubicBezTo>
                  <a:pt x="236538" y="8546"/>
                  <a:pt x="245165" y="0"/>
                  <a:pt x="255588" y="0"/>
                </a:cubicBezTo>
                <a:close/>
                <a:moveTo>
                  <a:pt x="32978" y="0"/>
                </a:moveTo>
                <a:cubicBezTo>
                  <a:pt x="43402" y="0"/>
                  <a:pt x="52028" y="8546"/>
                  <a:pt x="52028" y="18872"/>
                </a:cubicBezTo>
                <a:cubicBezTo>
                  <a:pt x="52028" y="29198"/>
                  <a:pt x="43402" y="37744"/>
                  <a:pt x="32978" y="37744"/>
                </a:cubicBezTo>
                <a:cubicBezTo>
                  <a:pt x="22555" y="37744"/>
                  <a:pt x="14288" y="29198"/>
                  <a:pt x="14288" y="18872"/>
                </a:cubicBezTo>
                <a:cubicBezTo>
                  <a:pt x="14288" y="8546"/>
                  <a:pt x="22555" y="0"/>
                  <a:pt x="329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solidFill>
                <a:schemeClr val="accent1"/>
              </a:solidFill>
              <a:latin typeface="Lato Light" panose="020F0502020204030203" pitchFamily="34" charset="0"/>
            </a:endParaRPr>
          </a:p>
        </p:txBody>
      </p:sp>
      <p:sp>
        <p:nvSpPr>
          <p:cNvPr id="37" name="Freeform 70">
            <a:extLst>
              <a:ext uri="{FF2B5EF4-FFF2-40B4-BE49-F238E27FC236}">
                <a16:creationId xmlns:a16="http://schemas.microsoft.com/office/drawing/2014/main" id="{163D960F-6C5B-496E-8468-E99463CA9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090" y="3442244"/>
            <a:ext cx="4029553" cy="457200"/>
          </a:xfrm>
          <a:prstGeom prst="roundRect">
            <a:avLst>
              <a:gd name="adj" fmla="val 50000"/>
            </a:avLst>
          </a:prstGeom>
          <a:solidFill>
            <a:srgbClr val="81C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00AEBE-1188-4F24-A0A1-B916D5F05E6E}"/>
              </a:ext>
            </a:extLst>
          </p:cNvPr>
          <p:cNvSpPr txBox="1"/>
          <p:nvPr/>
        </p:nvSpPr>
        <p:spPr>
          <a:xfrm>
            <a:off x="6738902" y="3442177"/>
            <a:ext cx="5042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Financing Strategies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77F656D-F0EC-4E74-B1B5-C17BF043C13A}"/>
              </a:ext>
            </a:extLst>
          </p:cNvPr>
          <p:cNvSpPr/>
          <p:nvPr/>
        </p:nvSpPr>
        <p:spPr>
          <a:xfrm>
            <a:off x="6255090" y="3450543"/>
            <a:ext cx="451165" cy="457200"/>
          </a:xfrm>
          <a:prstGeom prst="ellipse">
            <a:avLst/>
          </a:prstGeom>
          <a:solidFill>
            <a:srgbClr val="81C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246">
            <a:extLst>
              <a:ext uri="{FF2B5EF4-FFF2-40B4-BE49-F238E27FC236}">
                <a16:creationId xmlns:a16="http://schemas.microsoft.com/office/drawing/2014/main" id="{EAABD843-B6B1-4384-856C-336E32EC3BD2}"/>
              </a:ext>
            </a:extLst>
          </p:cNvPr>
          <p:cNvSpPr>
            <a:spLocks noEditPoints="1"/>
          </p:cNvSpPr>
          <p:nvPr/>
        </p:nvSpPr>
        <p:spPr bwMode="auto">
          <a:xfrm>
            <a:off x="6304152" y="3510691"/>
            <a:ext cx="349680" cy="349680"/>
          </a:xfrm>
          <a:custGeom>
            <a:avLst/>
            <a:gdLst>
              <a:gd name="T0" fmla="*/ 0 w 176"/>
              <a:gd name="T1" fmla="*/ 104 h 176"/>
              <a:gd name="T2" fmla="*/ 144 w 176"/>
              <a:gd name="T3" fmla="*/ 104 h 176"/>
              <a:gd name="T4" fmla="*/ 72 w 176"/>
              <a:gd name="T5" fmla="*/ 168 h 176"/>
              <a:gd name="T6" fmla="*/ 72 w 176"/>
              <a:gd name="T7" fmla="*/ 40 h 176"/>
              <a:gd name="T8" fmla="*/ 72 w 176"/>
              <a:gd name="T9" fmla="*/ 168 h 176"/>
              <a:gd name="T10" fmla="*/ 47 w 176"/>
              <a:gd name="T11" fmla="*/ 28 h 176"/>
              <a:gd name="T12" fmla="*/ 104 w 176"/>
              <a:gd name="T13" fmla="*/ 8 h 176"/>
              <a:gd name="T14" fmla="*/ 151 w 176"/>
              <a:gd name="T15" fmla="*/ 115 h 176"/>
              <a:gd name="T16" fmla="*/ 176 w 176"/>
              <a:gd name="T17" fmla="*/ 72 h 176"/>
              <a:gd name="T18" fmla="*/ 84 w 176"/>
              <a:gd name="T19" fmla="*/ 104 h 176"/>
              <a:gd name="T20" fmla="*/ 74 w 176"/>
              <a:gd name="T21" fmla="*/ 99 h 176"/>
              <a:gd name="T22" fmla="*/ 78 w 176"/>
              <a:gd name="T23" fmla="*/ 88 h 176"/>
              <a:gd name="T24" fmla="*/ 87 w 176"/>
              <a:gd name="T25" fmla="*/ 93 h 176"/>
              <a:gd name="T26" fmla="*/ 83 w 176"/>
              <a:gd name="T27" fmla="*/ 83 h 176"/>
              <a:gd name="T28" fmla="*/ 74 w 176"/>
              <a:gd name="T29" fmla="*/ 80 h 176"/>
              <a:gd name="T30" fmla="*/ 70 w 176"/>
              <a:gd name="T31" fmla="*/ 76 h 176"/>
              <a:gd name="T32" fmla="*/ 66 w 176"/>
              <a:gd name="T33" fmla="*/ 81 h 176"/>
              <a:gd name="T34" fmla="*/ 58 w 176"/>
              <a:gd name="T35" fmla="*/ 87 h 176"/>
              <a:gd name="T36" fmla="*/ 58 w 176"/>
              <a:gd name="T37" fmla="*/ 98 h 176"/>
              <a:gd name="T38" fmla="*/ 66 w 176"/>
              <a:gd name="T39" fmla="*/ 105 h 176"/>
              <a:gd name="T40" fmla="*/ 70 w 176"/>
              <a:gd name="T41" fmla="*/ 122 h 176"/>
              <a:gd name="T42" fmla="*/ 63 w 176"/>
              <a:gd name="T43" fmla="*/ 113 h 176"/>
              <a:gd name="T44" fmla="*/ 57 w 176"/>
              <a:gd name="T45" fmla="*/ 119 h 176"/>
              <a:gd name="T46" fmla="*/ 65 w 176"/>
              <a:gd name="T47" fmla="*/ 127 h 176"/>
              <a:gd name="T48" fmla="*/ 70 w 176"/>
              <a:gd name="T49" fmla="*/ 132 h 176"/>
              <a:gd name="T50" fmla="*/ 74 w 176"/>
              <a:gd name="T51" fmla="*/ 128 h 176"/>
              <a:gd name="T52" fmla="*/ 84 w 176"/>
              <a:gd name="T53" fmla="*/ 124 h 176"/>
              <a:gd name="T54" fmla="*/ 88 w 176"/>
              <a:gd name="T55" fmla="*/ 113 h 176"/>
              <a:gd name="T56" fmla="*/ 84 w 176"/>
              <a:gd name="T57" fmla="*/ 104 h 176"/>
              <a:gd name="T58" fmla="*/ 68 w 176"/>
              <a:gd name="T59" fmla="*/ 98 h 176"/>
              <a:gd name="T60" fmla="*/ 65 w 176"/>
              <a:gd name="T61" fmla="*/ 95 h 176"/>
              <a:gd name="T62" fmla="*/ 66 w 176"/>
              <a:gd name="T63" fmla="*/ 87 h 176"/>
              <a:gd name="T64" fmla="*/ 70 w 176"/>
              <a:gd name="T65" fmla="*/ 99 h 176"/>
              <a:gd name="T66" fmla="*/ 74 w 176"/>
              <a:gd name="T67" fmla="*/ 122 h 176"/>
              <a:gd name="T68" fmla="*/ 76 w 176"/>
              <a:gd name="T69" fmla="*/ 108 h 176"/>
              <a:gd name="T70" fmla="*/ 80 w 176"/>
              <a:gd name="T71" fmla="*/ 111 h 176"/>
              <a:gd name="T72" fmla="*/ 79 w 176"/>
              <a:gd name="T7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72" y="168"/>
                </a:move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107" y="40"/>
                  <a:pt x="136" y="69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2" y="27"/>
                  <a:pt x="56" y="26"/>
                  <a:pt x="61" y="25"/>
                </a:cubicBezTo>
                <a:cubicBezTo>
                  <a:pt x="72" y="14"/>
                  <a:pt x="87" y="8"/>
                  <a:pt x="104" y="8"/>
                </a:cubicBezTo>
                <a:cubicBezTo>
                  <a:pt x="139" y="8"/>
                  <a:pt x="168" y="37"/>
                  <a:pt x="168" y="72"/>
                </a:cubicBezTo>
                <a:cubicBezTo>
                  <a:pt x="168" y="89"/>
                  <a:pt x="162" y="104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84" y="104"/>
                </a:moveTo>
                <a:cubicBezTo>
                  <a:pt x="82" y="103"/>
                  <a:pt x="81" y="102"/>
                  <a:pt x="79" y="101"/>
                </a:cubicBezTo>
                <a:cubicBezTo>
                  <a:pt x="77" y="100"/>
                  <a:pt x="76" y="100"/>
                  <a:pt x="74" y="99"/>
                </a:cubicBezTo>
                <a:cubicBezTo>
                  <a:pt x="74" y="86"/>
                  <a:pt x="74" y="86"/>
                  <a:pt x="74" y="86"/>
                </a:cubicBezTo>
                <a:cubicBezTo>
                  <a:pt x="76" y="86"/>
                  <a:pt x="77" y="86"/>
                  <a:pt x="78" y="88"/>
                </a:cubicBezTo>
                <a:cubicBezTo>
                  <a:pt x="79" y="89"/>
                  <a:pt x="80" y="90"/>
                  <a:pt x="80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0"/>
                  <a:pt x="87" y="89"/>
                  <a:pt x="86" y="87"/>
                </a:cubicBezTo>
                <a:cubicBezTo>
                  <a:pt x="85" y="86"/>
                  <a:pt x="84" y="84"/>
                  <a:pt x="83" y="83"/>
                </a:cubicBezTo>
                <a:cubicBezTo>
                  <a:pt x="82" y="82"/>
                  <a:pt x="80" y="81"/>
                  <a:pt x="79" y="81"/>
                </a:cubicBezTo>
                <a:cubicBezTo>
                  <a:pt x="77" y="80"/>
                  <a:pt x="76" y="80"/>
                  <a:pt x="74" y="80"/>
                </a:cubicBezTo>
                <a:cubicBezTo>
                  <a:pt x="74" y="76"/>
                  <a:pt x="74" y="76"/>
                  <a:pt x="74" y="76"/>
                </a:cubicBezTo>
                <a:cubicBezTo>
                  <a:pt x="70" y="76"/>
                  <a:pt x="70" y="76"/>
                  <a:pt x="70" y="76"/>
                </a:cubicBezTo>
                <a:cubicBezTo>
                  <a:pt x="70" y="80"/>
                  <a:pt x="70" y="80"/>
                  <a:pt x="70" y="80"/>
                </a:cubicBezTo>
                <a:cubicBezTo>
                  <a:pt x="68" y="80"/>
                  <a:pt x="67" y="80"/>
                  <a:pt x="66" y="81"/>
                </a:cubicBezTo>
                <a:cubicBezTo>
                  <a:pt x="64" y="82"/>
                  <a:pt x="62" y="82"/>
                  <a:pt x="61" y="83"/>
                </a:cubicBezTo>
                <a:cubicBezTo>
                  <a:pt x="60" y="84"/>
                  <a:pt x="59" y="86"/>
                  <a:pt x="58" y="87"/>
                </a:cubicBezTo>
                <a:cubicBezTo>
                  <a:pt x="57" y="89"/>
                  <a:pt x="57" y="91"/>
                  <a:pt x="57" y="93"/>
                </a:cubicBezTo>
                <a:cubicBezTo>
                  <a:pt x="57" y="95"/>
                  <a:pt x="57" y="97"/>
                  <a:pt x="58" y="98"/>
                </a:cubicBezTo>
                <a:cubicBezTo>
                  <a:pt x="59" y="100"/>
                  <a:pt x="60" y="101"/>
                  <a:pt x="61" y="102"/>
                </a:cubicBezTo>
                <a:cubicBezTo>
                  <a:pt x="63" y="103"/>
                  <a:pt x="64" y="104"/>
                  <a:pt x="66" y="105"/>
                </a:cubicBezTo>
                <a:cubicBezTo>
                  <a:pt x="68" y="106"/>
                  <a:pt x="69" y="106"/>
                  <a:pt x="70" y="107"/>
                </a:cubicBezTo>
                <a:cubicBezTo>
                  <a:pt x="70" y="122"/>
                  <a:pt x="70" y="122"/>
                  <a:pt x="70" y="122"/>
                </a:cubicBezTo>
                <a:cubicBezTo>
                  <a:pt x="68" y="122"/>
                  <a:pt x="66" y="121"/>
                  <a:pt x="65" y="119"/>
                </a:cubicBezTo>
                <a:cubicBezTo>
                  <a:pt x="64" y="118"/>
                  <a:pt x="63" y="116"/>
                  <a:pt x="63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5"/>
                  <a:pt x="56" y="117"/>
                  <a:pt x="57" y="119"/>
                </a:cubicBezTo>
                <a:cubicBezTo>
                  <a:pt x="58" y="121"/>
                  <a:pt x="59" y="122"/>
                  <a:pt x="60" y="124"/>
                </a:cubicBezTo>
                <a:cubicBezTo>
                  <a:pt x="61" y="125"/>
                  <a:pt x="63" y="126"/>
                  <a:pt x="65" y="127"/>
                </a:cubicBezTo>
                <a:cubicBezTo>
                  <a:pt x="67" y="127"/>
                  <a:pt x="68" y="128"/>
                  <a:pt x="70" y="128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6" y="128"/>
                  <a:pt x="77" y="127"/>
                  <a:pt x="79" y="127"/>
                </a:cubicBezTo>
                <a:cubicBezTo>
                  <a:pt x="81" y="126"/>
                  <a:pt x="82" y="125"/>
                  <a:pt x="84" y="124"/>
                </a:cubicBezTo>
                <a:cubicBezTo>
                  <a:pt x="85" y="123"/>
                  <a:pt x="86" y="121"/>
                  <a:pt x="87" y="120"/>
                </a:cubicBezTo>
                <a:cubicBezTo>
                  <a:pt x="88" y="118"/>
                  <a:pt x="88" y="116"/>
                  <a:pt x="88" y="113"/>
                </a:cubicBezTo>
                <a:cubicBezTo>
                  <a:pt x="88" y="111"/>
                  <a:pt x="88" y="109"/>
                  <a:pt x="87" y="108"/>
                </a:cubicBezTo>
                <a:cubicBezTo>
                  <a:pt x="86" y="106"/>
                  <a:pt x="85" y="105"/>
                  <a:pt x="84" y="104"/>
                </a:cubicBezTo>
                <a:moveTo>
                  <a:pt x="70" y="99"/>
                </a:moveTo>
                <a:cubicBezTo>
                  <a:pt x="69" y="98"/>
                  <a:pt x="69" y="98"/>
                  <a:pt x="68" y="98"/>
                </a:cubicBezTo>
                <a:cubicBezTo>
                  <a:pt x="67" y="97"/>
                  <a:pt x="67" y="97"/>
                  <a:pt x="66" y="97"/>
                </a:cubicBezTo>
                <a:cubicBezTo>
                  <a:pt x="65" y="96"/>
                  <a:pt x="65" y="95"/>
                  <a:pt x="65" y="95"/>
                </a:cubicBezTo>
                <a:cubicBezTo>
                  <a:pt x="64" y="94"/>
                  <a:pt x="64" y="93"/>
                  <a:pt x="64" y="92"/>
                </a:cubicBezTo>
                <a:cubicBezTo>
                  <a:pt x="64" y="90"/>
                  <a:pt x="65" y="88"/>
                  <a:pt x="66" y="87"/>
                </a:cubicBezTo>
                <a:cubicBezTo>
                  <a:pt x="67" y="86"/>
                  <a:pt x="68" y="86"/>
                  <a:pt x="70" y="86"/>
                </a:cubicBezTo>
                <a:lnTo>
                  <a:pt x="70" y="99"/>
                </a:lnTo>
                <a:close/>
                <a:moveTo>
                  <a:pt x="79" y="120"/>
                </a:moveTo>
                <a:cubicBezTo>
                  <a:pt x="78" y="121"/>
                  <a:pt x="76" y="122"/>
                  <a:pt x="74" y="122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5" y="107"/>
                  <a:pt x="75" y="108"/>
                  <a:pt x="76" y="108"/>
                </a:cubicBezTo>
                <a:cubicBezTo>
                  <a:pt x="77" y="108"/>
                  <a:pt x="78" y="109"/>
                  <a:pt x="79" y="109"/>
                </a:cubicBezTo>
                <a:cubicBezTo>
                  <a:pt x="79" y="110"/>
                  <a:pt x="80" y="111"/>
                  <a:pt x="80" y="111"/>
                </a:cubicBezTo>
                <a:cubicBezTo>
                  <a:pt x="81" y="112"/>
                  <a:pt x="81" y="113"/>
                  <a:pt x="81" y="114"/>
                </a:cubicBezTo>
                <a:cubicBezTo>
                  <a:pt x="81" y="117"/>
                  <a:pt x="80" y="119"/>
                  <a:pt x="79" y="1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70">
            <a:extLst>
              <a:ext uri="{FF2B5EF4-FFF2-40B4-BE49-F238E27FC236}">
                <a16:creationId xmlns:a16="http://schemas.microsoft.com/office/drawing/2014/main" id="{9C1298FE-3DAC-41BC-A4F5-49218769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282" y="4970498"/>
            <a:ext cx="2533846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A3B29D9-105E-4967-ACDD-C58C4CDE9A42}"/>
              </a:ext>
            </a:extLst>
          </p:cNvPr>
          <p:cNvSpPr txBox="1"/>
          <p:nvPr/>
        </p:nvSpPr>
        <p:spPr>
          <a:xfrm>
            <a:off x="2846445" y="4983654"/>
            <a:ext cx="2533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Public Outreach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5B257AA-D21D-405F-BB1A-9FA1473E46D6}"/>
              </a:ext>
            </a:extLst>
          </p:cNvPr>
          <p:cNvSpPr/>
          <p:nvPr/>
        </p:nvSpPr>
        <p:spPr>
          <a:xfrm>
            <a:off x="2395282" y="4961262"/>
            <a:ext cx="451165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154">
            <a:extLst>
              <a:ext uri="{FF2B5EF4-FFF2-40B4-BE49-F238E27FC236}">
                <a16:creationId xmlns:a16="http://schemas.microsoft.com/office/drawing/2014/main" id="{427D2403-2407-4ED5-A533-9CCA36C0755D}"/>
              </a:ext>
            </a:extLst>
          </p:cNvPr>
          <p:cNvSpPr>
            <a:spLocks noEditPoints="1"/>
          </p:cNvSpPr>
          <p:nvPr/>
        </p:nvSpPr>
        <p:spPr bwMode="auto">
          <a:xfrm>
            <a:off x="2448618" y="5025384"/>
            <a:ext cx="344491" cy="282616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Freeform 70">
            <a:extLst>
              <a:ext uri="{FF2B5EF4-FFF2-40B4-BE49-F238E27FC236}">
                <a16:creationId xmlns:a16="http://schemas.microsoft.com/office/drawing/2014/main" id="{18F88E46-F709-4C85-83F2-0032C1C72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77" y="1965037"/>
            <a:ext cx="10141077" cy="457200"/>
          </a:xfrm>
          <a:prstGeom prst="roundRect">
            <a:avLst>
              <a:gd name="adj" fmla="val 50000"/>
            </a:avLst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D431CC-338D-4557-B7A2-899FBE3A055E}"/>
              </a:ext>
            </a:extLst>
          </p:cNvPr>
          <p:cNvSpPr txBox="1"/>
          <p:nvPr/>
        </p:nvSpPr>
        <p:spPr>
          <a:xfrm>
            <a:off x="577091" y="1968331"/>
            <a:ext cx="560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Access Control Plan for US 50 in Placerville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B375678-7C06-427C-B4F0-5C18429DBC36}"/>
              </a:ext>
            </a:extLst>
          </p:cNvPr>
          <p:cNvSpPr/>
          <p:nvPr/>
        </p:nvSpPr>
        <p:spPr>
          <a:xfrm>
            <a:off x="140227" y="1964620"/>
            <a:ext cx="454618" cy="457200"/>
          </a:xfrm>
          <a:prstGeom prst="ellipse">
            <a:avLst/>
          </a:prstGeom>
          <a:solidFill>
            <a:srgbClr val="FACC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 360">
            <a:extLst>
              <a:ext uri="{FF2B5EF4-FFF2-40B4-BE49-F238E27FC236}">
                <a16:creationId xmlns:a16="http://schemas.microsoft.com/office/drawing/2014/main" id="{51C17C9B-206A-4309-B717-F2B426CC1520}"/>
              </a:ext>
            </a:extLst>
          </p:cNvPr>
          <p:cNvSpPr>
            <a:spLocks noEditPoints="1"/>
          </p:cNvSpPr>
          <p:nvPr/>
        </p:nvSpPr>
        <p:spPr bwMode="auto">
          <a:xfrm>
            <a:off x="202944" y="2049692"/>
            <a:ext cx="329184" cy="282228"/>
          </a:xfrm>
          <a:custGeom>
            <a:avLst/>
            <a:gdLst>
              <a:gd name="T0" fmla="*/ 108 w 176"/>
              <a:gd name="T1" fmla="*/ 56 h 144"/>
              <a:gd name="T2" fmla="*/ 84 w 176"/>
              <a:gd name="T3" fmla="*/ 56 h 144"/>
              <a:gd name="T4" fmla="*/ 80 w 176"/>
              <a:gd name="T5" fmla="*/ 60 h 144"/>
              <a:gd name="T6" fmla="*/ 84 w 176"/>
              <a:gd name="T7" fmla="*/ 64 h 144"/>
              <a:gd name="T8" fmla="*/ 96 w 176"/>
              <a:gd name="T9" fmla="*/ 64 h 144"/>
              <a:gd name="T10" fmla="*/ 64 w 176"/>
              <a:gd name="T11" fmla="*/ 116 h 144"/>
              <a:gd name="T12" fmla="*/ 64 w 176"/>
              <a:gd name="T13" fmla="*/ 116 h 144"/>
              <a:gd name="T14" fmla="*/ 64 w 176"/>
              <a:gd name="T15" fmla="*/ 116 h 144"/>
              <a:gd name="T16" fmla="*/ 68 w 176"/>
              <a:gd name="T17" fmla="*/ 120 h 144"/>
              <a:gd name="T18" fmla="*/ 72 w 176"/>
              <a:gd name="T19" fmla="*/ 116 h 144"/>
              <a:gd name="T20" fmla="*/ 72 w 176"/>
              <a:gd name="T21" fmla="*/ 116 h 144"/>
              <a:gd name="T22" fmla="*/ 104 w 176"/>
              <a:gd name="T23" fmla="*/ 68 h 144"/>
              <a:gd name="T24" fmla="*/ 104 w 176"/>
              <a:gd name="T25" fmla="*/ 84 h 144"/>
              <a:gd name="T26" fmla="*/ 108 w 176"/>
              <a:gd name="T27" fmla="*/ 88 h 144"/>
              <a:gd name="T28" fmla="*/ 112 w 176"/>
              <a:gd name="T29" fmla="*/ 84 h 144"/>
              <a:gd name="T30" fmla="*/ 112 w 176"/>
              <a:gd name="T31" fmla="*/ 60 h 144"/>
              <a:gd name="T32" fmla="*/ 108 w 176"/>
              <a:gd name="T33" fmla="*/ 56 h 144"/>
              <a:gd name="T34" fmla="*/ 174 w 176"/>
              <a:gd name="T35" fmla="*/ 120 h 144"/>
              <a:gd name="T36" fmla="*/ 102 w 176"/>
              <a:gd name="T37" fmla="*/ 8 h 144"/>
              <a:gd name="T38" fmla="*/ 88 w 176"/>
              <a:gd name="T39" fmla="*/ 0 h 144"/>
              <a:gd name="T40" fmla="*/ 74 w 176"/>
              <a:gd name="T41" fmla="*/ 8 h 144"/>
              <a:gd name="T42" fmla="*/ 2 w 176"/>
              <a:gd name="T43" fmla="*/ 120 h 144"/>
              <a:gd name="T44" fmla="*/ 0 w 176"/>
              <a:gd name="T45" fmla="*/ 128 h 144"/>
              <a:gd name="T46" fmla="*/ 16 w 176"/>
              <a:gd name="T47" fmla="*/ 144 h 144"/>
              <a:gd name="T48" fmla="*/ 160 w 176"/>
              <a:gd name="T49" fmla="*/ 144 h 144"/>
              <a:gd name="T50" fmla="*/ 176 w 176"/>
              <a:gd name="T51" fmla="*/ 128 h 144"/>
              <a:gd name="T52" fmla="*/ 174 w 176"/>
              <a:gd name="T53" fmla="*/ 120 h 144"/>
              <a:gd name="T54" fmla="*/ 160 w 176"/>
              <a:gd name="T55" fmla="*/ 136 h 144"/>
              <a:gd name="T56" fmla="*/ 16 w 176"/>
              <a:gd name="T57" fmla="*/ 136 h 144"/>
              <a:gd name="T58" fmla="*/ 8 w 176"/>
              <a:gd name="T59" fmla="*/ 128 h 144"/>
              <a:gd name="T60" fmla="*/ 9 w 176"/>
              <a:gd name="T61" fmla="*/ 125 h 144"/>
              <a:gd name="T62" fmla="*/ 9 w 176"/>
              <a:gd name="T63" fmla="*/ 124 h 144"/>
              <a:gd name="T64" fmla="*/ 81 w 176"/>
              <a:gd name="T65" fmla="*/ 12 h 144"/>
              <a:gd name="T66" fmla="*/ 81 w 176"/>
              <a:gd name="T67" fmla="*/ 12 h 144"/>
              <a:gd name="T68" fmla="*/ 88 w 176"/>
              <a:gd name="T69" fmla="*/ 8 h 144"/>
              <a:gd name="T70" fmla="*/ 95 w 176"/>
              <a:gd name="T71" fmla="*/ 11 h 144"/>
              <a:gd name="T72" fmla="*/ 95 w 176"/>
              <a:gd name="T73" fmla="*/ 12 h 144"/>
              <a:gd name="T74" fmla="*/ 167 w 176"/>
              <a:gd name="T75" fmla="*/ 124 h 144"/>
              <a:gd name="T76" fmla="*/ 168 w 176"/>
              <a:gd name="T77" fmla="*/ 125 h 144"/>
              <a:gd name="T78" fmla="*/ 168 w 176"/>
              <a:gd name="T79" fmla="*/ 128 h 144"/>
              <a:gd name="T80" fmla="*/ 160 w 176"/>
              <a:gd name="T8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44">
                <a:moveTo>
                  <a:pt x="108" y="56"/>
                </a:moveTo>
                <a:cubicBezTo>
                  <a:pt x="84" y="56"/>
                  <a:pt x="84" y="56"/>
                  <a:pt x="84" y="56"/>
                </a:cubicBezTo>
                <a:cubicBezTo>
                  <a:pt x="82" y="56"/>
                  <a:pt x="80" y="58"/>
                  <a:pt x="80" y="60"/>
                </a:cubicBezTo>
                <a:cubicBezTo>
                  <a:pt x="80" y="62"/>
                  <a:pt x="82" y="64"/>
                  <a:pt x="84" y="64"/>
                </a:cubicBezTo>
                <a:cubicBezTo>
                  <a:pt x="96" y="64"/>
                  <a:pt x="96" y="64"/>
                  <a:pt x="96" y="64"/>
                </a:cubicBezTo>
                <a:cubicBezTo>
                  <a:pt x="84" y="75"/>
                  <a:pt x="64" y="95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18"/>
                  <a:pt x="66" y="120"/>
                  <a:pt x="68" y="120"/>
                </a:cubicBezTo>
                <a:cubicBezTo>
                  <a:pt x="70" y="120"/>
                  <a:pt x="72" y="118"/>
                  <a:pt x="72" y="116"/>
                </a:cubicBezTo>
                <a:cubicBezTo>
                  <a:pt x="72" y="116"/>
                  <a:pt x="72" y="116"/>
                  <a:pt x="72" y="116"/>
                </a:cubicBezTo>
                <a:cubicBezTo>
                  <a:pt x="72" y="97"/>
                  <a:pt x="93" y="77"/>
                  <a:pt x="104" y="68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4" y="86"/>
                  <a:pt x="106" y="88"/>
                  <a:pt x="108" y="88"/>
                </a:cubicBezTo>
                <a:cubicBezTo>
                  <a:pt x="110" y="88"/>
                  <a:pt x="112" y="86"/>
                  <a:pt x="112" y="84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2" y="58"/>
                  <a:pt x="110" y="56"/>
                  <a:pt x="108" y="56"/>
                </a:cubicBezTo>
                <a:moveTo>
                  <a:pt x="174" y="120"/>
                </a:moveTo>
                <a:cubicBezTo>
                  <a:pt x="102" y="8"/>
                  <a:pt x="102" y="8"/>
                  <a:pt x="102" y="8"/>
                </a:cubicBezTo>
                <a:cubicBezTo>
                  <a:pt x="102" y="8"/>
                  <a:pt x="98" y="0"/>
                  <a:pt x="88" y="0"/>
                </a:cubicBezTo>
                <a:cubicBezTo>
                  <a:pt x="78" y="0"/>
                  <a:pt x="74" y="8"/>
                  <a:pt x="74" y="8"/>
                </a:cubicBezTo>
                <a:cubicBezTo>
                  <a:pt x="2" y="120"/>
                  <a:pt x="2" y="120"/>
                  <a:pt x="2" y="120"/>
                </a:cubicBezTo>
                <a:cubicBezTo>
                  <a:pt x="2" y="120"/>
                  <a:pt x="0" y="123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22"/>
                  <a:pt x="174" y="120"/>
                  <a:pt x="174" y="120"/>
                </a:cubicBezTo>
                <a:moveTo>
                  <a:pt x="160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126"/>
                  <a:pt x="8" y="125"/>
                  <a:pt x="9" y="125"/>
                </a:cubicBezTo>
                <a:cubicBezTo>
                  <a:pt x="9" y="125"/>
                  <a:pt x="9" y="125"/>
                  <a:pt x="9" y="124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3" y="8"/>
                  <a:pt x="88" y="8"/>
                </a:cubicBezTo>
                <a:cubicBezTo>
                  <a:pt x="93" y="8"/>
                  <a:pt x="94" y="11"/>
                  <a:pt x="95" y="11"/>
                </a:cubicBezTo>
                <a:cubicBezTo>
                  <a:pt x="95" y="12"/>
                  <a:pt x="95" y="12"/>
                  <a:pt x="95" y="12"/>
                </a:cubicBezTo>
                <a:cubicBezTo>
                  <a:pt x="167" y="124"/>
                  <a:pt x="167" y="124"/>
                  <a:pt x="167" y="124"/>
                </a:cubicBezTo>
                <a:cubicBezTo>
                  <a:pt x="167" y="125"/>
                  <a:pt x="167" y="125"/>
                  <a:pt x="168" y="125"/>
                </a:cubicBezTo>
                <a:cubicBezTo>
                  <a:pt x="168" y="125"/>
                  <a:pt x="168" y="126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Freeform 70">
            <a:extLst>
              <a:ext uri="{FF2B5EF4-FFF2-40B4-BE49-F238E27FC236}">
                <a16:creationId xmlns:a16="http://schemas.microsoft.com/office/drawing/2014/main" id="{A04A141D-888C-4DE5-9006-24D16B486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7670" y="4183493"/>
            <a:ext cx="1725210" cy="457200"/>
          </a:xfrm>
          <a:prstGeom prst="roundRect">
            <a:avLst>
              <a:gd name="adj" fmla="val 43870"/>
            </a:avLst>
          </a:prstGeom>
          <a:solidFill>
            <a:srgbClr val="4971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23C025-05A5-4531-B90E-516EE1C389D4}"/>
              </a:ext>
            </a:extLst>
          </p:cNvPr>
          <p:cNvSpPr txBox="1"/>
          <p:nvPr/>
        </p:nvSpPr>
        <p:spPr>
          <a:xfrm>
            <a:off x="10347390" y="4202869"/>
            <a:ext cx="1327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Final Plan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7A9C5D2-D6FB-4EF9-ADFD-2ACE6A3BE95F}"/>
              </a:ext>
            </a:extLst>
          </p:cNvPr>
          <p:cNvSpPr/>
          <p:nvPr/>
        </p:nvSpPr>
        <p:spPr>
          <a:xfrm>
            <a:off x="9876960" y="4184699"/>
            <a:ext cx="476877" cy="457200"/>
          </a:xfrm>
          <a:prstGeom prst="ellipse">
            <a:avLst/>
          </a:prstGeom>
          <a:solidFill>
            <a:srgbClr val="4971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9B34249-4513-4F74-9F60-DAB0DD8DF7EF}"/>
              </a:ext>
            </a:extLst>
          </p:cNvPr>
          <p:cNvGrpSpPr/>
          <p:nvPr/>
        </p:nvGrpSpPr>
        <p:grpSpPr>
          <a:xfrm>
            <a:off x="9950111" y="4284809"/>
            <a:ext cx="330844" cy="290466"/>
            <a:chOff x="7489825" y="1576388"/>
            <a:chExt cx="403225" cy="354013"/>
          </a:xfrm>
          <a:solidFill>
            <a:schemeClr val="bg1"/>
          </a:solidFill>
        </p:grpSpPr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FB5C3FFA-C3AF-424B-AF40-2810DE06B0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9825" y="1576388"/>
              <a:ext cx="403225" cy="354013"/>
            </a:xfrm>
            <a:custGeom>
              <a:avLst/>
              <a:gdLst>
                <a:gd name="T0" fmla="*/ 207 w 215"/>
                <a:gd name="T1" fmla="*/ 1 h 189"/>
                <a:gd name="T2" fmla="*/ 108 w 215"/>
                <a:gd name="T3" fmla="*/ 14 h 189"/>
                <a:gd name="T4" fmla="*/ 8 w 215"/>
                <a:gd name="T5" fmla="*/ 1 h 189"/>
                <a:gd name="T6" fmla="*/ 3 w 215"/>
                <a:gd name="T7" fmla="*/ 2 h 189"/>
                <a:gd name="T8" fmla="*/ 0 w 215"/>
                <a:gd name="T9" fmla="*/ 7 h 189"/>
                <a:gd name="T10" fmla="*/ 0 w 215"/>
                <a:gd name="T11" fmla="*/ 168 h 189"/>
                <a:gd name="T12" fmla="*/ 6 w 215"/>
                <a:gd name="T13" fmla="*/ 175 h 189"/>
                <a:gd name="T14" fmla="*/ 107 w 215"/>
                <a:gd name="T15" fmla="*/ 188 h 189"/>
                <a:gd name="T16" fmla="*/ 108 w 215"/>
                <a:gd name="T17" fmla="*/ 189 h 189"/>
                <a:gd name="T18" fmla="*/ 108 w 215"/>
                <a:gd name="T19" fmla="*/ 188 h 189"/>
                <a:gd name="T20" fmla="*/ 209 w 215"/>
                <a:gd name="T21" fmla="*/ 175 h 189"/>
                <a:gd name="T22" fmla="*/ 215 w 215"/>
                <a:gd name="T23" fmla="*/ 168 h 189"/>
                <a:gd name="T24" fmla="*/ 215 w 215"/>
                <a:gd name="T25" fmla="*/ 7 h 189"/>
                <a:gd name="T26" fmla="*/ 213 w 215"/>
                <a:gd name="T27" fmla="*/ 2 h 189"/>
                <a:gd name="T28" fmla="*/ 207 w 215"/>
                <a:gd name="T29" fmla="*/ 1 h 189"/>
                <a:gd name="T30" fmla="*/ 14 w 215"/>
                <a:gd name="T31" fmla="*/ 15 h 189"/>
                <a:gd name="T32" fmla="*/ 101 w 215"/>
                <a:gd name="T33" fmla="*/ 27 h 189"/>
                <a:gd name="T34" fmla="*/ 101 w 215"/>
                <a:gd name="T35" fmla="*/ 174 h 189"/>
                <a:gd name="T36" fmla="*/ 14 w 215"/>
                <a:gd name="T37" fmla="*/ 163 h 189"/>
                <a:gd name="T38" fmla="*/ 14 w 215"/>
                <a:gd name="T39" fmla="*/ 15 h 189"/>
                <a:gd name="T40" fmla="*/ 201 w 215"/>
                <a:gd name="T41" fmla="*/ 163 h 189"/>
                <a:gd name="T42" fmla="*/ 114 w 215"/>
                <a:gd name="T43" fmla="*/ 174 h 189"/>
                <a:gd name="T44" fmla="*/ 114 w 215"/>
                <a:gd name="T45" fmla="*/ 27 h 189"/>
                <a:gd name="T46" fmla="*/ 201 w 215"/>
                <a:gd name="T47" fmla="*/ 15 h 189"/>
                <a:gd name="T48" fmla="*/ 201 w 215"/>
                <a:gd name="T49" fmla="*/ 16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5" h="189">
                  <a:moveTo>
                    <a:pt x="207" y="1"/>
                  </a:moveTo>
                  <a:cubicBezTo>
                    <a:pt x="108" y="14"/>
                    <a:pt x="108" y="14"/>
                    <a:pt x="108" y="1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5"/>
                    <a:pt x="0" y="7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2"/>
                    <a:pt x="3" y="175"/>
                    <a:pt x="6" y="175"/>
                  </a:cubicBezTo>
                  <a:cubicBezTo>
                    <a:pt x="107" y="188"/>
                    <a:pt x="107" y="188"/>
                    <a:pt x="107" y="188"/>
                  </a:cubicBezTo>
                  <a:cubicBezTo>
                    <a:pt x="107" y="188"/>
                    <a:pt x="107" y="189"/>
                    <a:pt x="108" y="189"/>
                  </a:cubicBezTo>
                  <a:cubicBezTo>
                    <a:pt x="108" y="189"/>
                    <a:pt x="108" y="188"/>
                    <a:pt x="108" y="188"/>
                  </a:cubicBezTo>
                  <a:cubicBezTo>
                    <a:pt x="209" y="175"/>
                    <a:pt x="209" y="175"/>
                    <a:pt x="209" y="175"/>
                  </a:cubicBezTo>
                  <a:cubicBezTo>
                    <a:pt x="212" y="175"/>
                    <a:pt x="215" y="172"/>
                    <a:pt x="215" y="168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5" y="5"/>
                    <a:pt x="214" y="4"/>
                    <a:pt x="213" y="2"/>
                  </a:cubicBezTo>
                  <a:cubicBezTo>
                    <a:pt x="211" y="1"/>
                    <a:pt x="209" y="0"/>
                    <a:pt x="207" y="1"/>
                  </a:cubicBezTo>
                  <a:close/>
                  <a:moveTo>
                    <a:pt x="14" y="15"/>
                  </a:moveTo>
                  <a:cubicBezTo>
                    <a:pt x="101" y="27"/>
                    <a:pt x="101" y="27"/>
                    <a:pt x="101" y="27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4" y="163"/>
                    <a:pt x="14" y="163"/>
                    <a:pt x="14" y="163"/>
                  </a:cubicBezTo>
                  <a:lnTo>
                    <a:pt x="14" y="15"/>
                  </a:lnTo>
                  <a:close/>
                  <a:moveTo>
                    <a:pt x="201" y="163"/>
                  </a:moveTo>
                  <a:cubicBezTo>
                    <a:pt x="114" y="174"/>
                    <a:pt x="114" y="174"/>
                    <a:pt x="114" y="174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201" y="15"/>
                    <a:pt x="201" y="15"/>
                    <a:pt x="201" y="15"/>
                  </a:cubicBezTo>
                  <a:lnTo>
                    <a:pt x="201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Freeform 40">
              <a:extLst>
                <a:ext uri="{FF2B5EF4-FFF2-40B4-BE49-F238E27FC236}">
                  <a16:creationId xmlns:a16="http://schemas.microsoft.com/office/drawing/2014/main" id="{C7B041DF-7038-45FE-B2B6-DCCC5F0C2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639888"/>
              <a:ext cx="128588" cy="38100"/>
            </a:xfrm>
            <a:custGeom>
              <a:avLst/>
              <a:gdLst>
                <a:gd name="T0" fmla="*/ 6 w 68"/>
                <a:gd name="T1" fmla="*/ 14 h 20"/>
                <a:gd name="T2" fmla="*/ 60 w 68"/>
                <a:gd name="T3" fmla="*/ 20 h 20"/>
                <a:gd name="T4" fmla="*/ 60 w 68"/>
                <a:gd name="T5" fmla="*/ 20 h 20"/>
                <a:gd name="T6" fmla="*/ 67 w 68"/>
                <a:gd name="T7" fmla="*/ 14 h 20"/>
                <a:gd name="T8" fmla="*/ 61 w 68"/>
                <a:gd name="T9" fmla="*/ 7 h 20"/>
                <a:gd name="T10" fmla="*/ 8 w 68"/>
                <a:gd name="T11" fmla="*/ 0 h 20"/>
                <a:gd name="T12" fmla="*/ 0 w 68"/>
                <a:gd name="T13" fmla="*/ 6 h 20"/>
                <a:gd name="T14" fmla="*/ 6 w 68"/>
                <a:gd name="T1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0">
                  <a:moveTo>
                    <a:pt x="6" y="14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4" y="20"/>
                    <a:pt x="67" y="18"/>
                    <a:pt x="67" y="14"/>
                  </a:cubicBezTo>
                  <a:cubicBezTo>
                    <a:pt x="68" y="11"/>
                    <a:pt x="65" y="7"/>
                    <a:pt x="61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2" y="13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" name="Freeform 41">
              <a:extLst>
                <a:ext uri="{FF2B5EF4-FFF2-40B4-BE49-F238E27FC236}">
                  <a16:creationId xmlns:a16="http://schemas.microsoft.com/office/drawing/2014/main" id="{60F69497-02E7-4C8B-8721-412D17752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701800"/>
              <a:ext cx="128588" cy="39688"/>
            </a:xfrm>
            <a:custGeom>
              <a:avLst/>
              <a:gdLst>
                <a:gd name="T0" fmla="*/ 61 w 68"/>
                <a:gd name="T1" fmla="*/ 8 h 21"/>
                <a:gd name="T2" fmla="*/ 8 w 68"/>
                <a:gd name="T3" fmla="*/ 1 h 21"/>
                <a:gd name="T4" fmla="*/ 0 w 68"/>
                <a:gd name="T5" fmla="*/ 7 h 21"/>
                <a:gd name="T6" fmla="*/ 6 w 68"/>
                <a:gd name="T7" fmla="*/ 14 h 21"/>
                <a:gd name="T8" fmla="*/ 60 w 68"/>
                <a:gd name="T9" fmla="*/ 21 h 21"/>
                <a:gd name="T10" fmla="*/ 60 w 68"/>
                <a:gd name="T11" fmla="*/ 21 h 21"/>
                <a:gd name="T12" fmla="*/ 67 w 68"/>
                <a:gd name="T13" fmla="*/ 15 h 21"/>
                <a:gd name="T14" fmla="*/ 61 w 68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1">
                  <a:moveTo>
                    <a:pt x="61" y="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4" y="0"/>
                    <a:pt x="1" y="3"/>
                    <a:pt x="0" y="7"/>
                  </a:cubicBezTo>
                  <a:cubicBezTo>
                    <a:pt x="0" y="10"/>
                    <a:pt x="2" y="14"/>
                    <a:pt x="6" y="1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4" y="21"/>
                    <a:pt x="67" y="18"/>
                    <a:pt x="67" y="15"/>
                  </a:cubicBezTo>
                  <a:cubicBezTo>
                    <a:pt x="68" y="11"/>
                    <a:pt x="65" y="8"/>
                    <a:pt x="6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D2122BC4-6558-4E25-AFA8-9ABBB82E3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765300"/>
              <a:ext cx="128588" cy="38100"/>
            </a:xfrm>
            <a:custGeom>
              <a:avLst/>
              <a:gdLst>
                <a:gd name="T0" fmla="*/ 61 w 68"/>
                <a:gd name="T1" fmla="*/ 7 h 20"/>
                <a:gd name="T2" fmla="*/ 8 w 68"/>
                <a:gd name="T3" fmla="*/ 0 h 20"/>
                <a:gd name="T4" fmla="*/ 0 w 68"/>
                <a:gd name="T5" fmla="*/ 6 h 20"/>
                <a:gd name="T6" fmla="*/ 6 w 68"/>
                <a:gd name="T7" fmla="*/ 14 h 20"/>
                <a:gd name="T8" fmla="*/ 60 w 68"/>
                <a:gd name="T9" fmla="*/ 20 h 20"/>
                <a:gd name="T10" fmla="*/ 60 w 68"/>
                <a:gd name="T11" fmla="*/ 20 h 20"/>
                <a:gd name="T12" fmla="*/ 67 w 68"/>
                <a:gd name="T13" fmla="*/ 15 h 20"/>
                <a:gd name="T14" fmla="*/ 61 w 68"/>
                <a:gd name="T1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0">
                  <a:moveTo>
                    <a:pt x="61" y="7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2"/>
                    <a:pt x="0" y="6"/>
                  </a:cubicBezTo>
                  <a:cubicBezTo>
                    <a:pt x="0" y="10"/>
                    <a:pt x="2" y="13"/>
                    <a:pt x="6" y="14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4" y="20"/>
                    <a:pt x="67" y="18"/>
                    <a:pt x="67" y="15"/>
                  </a:cubicBezTo>
                  <a:cubicBezTo>
                    <a:pt x="68" y="11"/>
                    <a:pt x="65" y="8"/>
                    <a:pt x="6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Freeform 43">
              <a:extLst>
                <a:ext uri="{FF2B5EF4-FFF2-40B4-BE49-F238E27FC236}">
                  <a16:creationId xmlns:a16="http://schemas.microsoft.com/office/drawing/2014/main" id="{532CD15A-432B-42E1-B21E-8EB3B6BDF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1827213"/>
              <a:ext cx="128588" cy="39688"/>
            </a:xfrm>
            <a:custGeom>
              <a:avLst/>
              <a:gdLst>
                <a:gd name="T0" fmla="*/ 61 w 68"/>
                <a:gd name="T1" fmla="*/ 8 h 21"/>
                <a:gd name="T2" fmla="*/ 8 w 68"/>
                <a:gd name="T3" fmla="*/ 1 h 21"/>
                <a:gd name="T4" fmla="*/ 0 w 68"/>
                <a:gd name="T5" fmla="*/ 7 h 21"/>
                <a:gd name="T6" fmla="*/ 6 w 68"/>
                <a:gd name="T7" fmla="*/ 14 h 21"/>
                <a:gd name="T8" fmla="*/ 60 w 68"/>
                <a:gd name="T9" fmla="*/ 21 h 21"/>
                <a:gd name="T10" fmla="*/ 60 w 68"/>
                <a:gd name="T11" fmla="*/ 21 h 21"/>
                <a:gd name="T12" fmla="*/ 67 w 68"/>
                <a:gd name="T13" fmla="*/ 15 h 21"/>
                <a:gd name="T14" fmla="*/ 61 w 68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21">
                  <a:moveTo>
                    <a:pt x="61" y="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4" y="0"/>
                    <a:pt x="1" y="3"/>
                    <a:pt x="0" y="7"/>
                  </a:cubicBezTo>
                  <a:cubicBezTo>
                    <a:pt x="0" y="10"/>
                    <a:pt x="2" y="14"/>
                    <a:pt x="6" y="1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4" y="21"/>
                    <a:pt x="67" y="18"/>
                    <a:pt x="67" y="15"/>
                  </a:cubicBezTo>
                  <a:cubicBezTo>
                    <a:pt x="68" y="11"/>
                    <a:pt x="65" y="8"/>
                    <a:pt x="6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A3EC0AA2-8D64-472E-B3D8-096726C25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639888"/>
              <a:ext cx="127000" cy="38100"/>
            </a:xfrm>
            <a:custGeom>
              <a:avLst/>
              <a:gdLst>
                <a:gd name="T0" fmla="*/ 7 w 67"/>
                <a:gd name="T1" fmla="*/ 20 h 20"/>
                <a:gd name="T2" fmla="*/ 8 w 67"/>
                <a:gd name="T3" fmla="*/ 20 h 20"/>
                <a:gd name="T4" fmla="*/ 61 w 67"/>
                <a:gd name="T5" fmla="*/ 14 h 20"/>
                <a:gd name="T6" fmla="*/ 67 w 67"/>
                <a:gd name="T7" fmla="*/ 6 h 20"/>
                <a:gd name="T8" fmla="*/ 60 w 67"/>
                <a:gd name="T9" fmla="*/ 0 h 20"/>
                <a:gd name="T10" fmla="*/ 6 w 67"/>
                <a:gd name="T11" fmla="*/ 7 h 20"/>
                <a:gd name="T12" fmla="*/ 0 w 67"/>
                <a:gd name="T13" fmla="*/ 14 h 20"/>
                <a:gd name="T14" fmla="*/ 7 w 67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0">
                  <a:moveTo>
                    <a:pt x="7" y="20"/>
                  </a:moveTo>
                  <a:cubicBezTo>
                    <a:pt x="7" y="20"/>
                    <a:pt x="7" y="20"/>
                    <a:pt x="8" y="20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3"/>
                    <a:pt x="67" y="10"/>
                    <a:pt x="67" y="6"/>
                  </a:cubicBezTo>
                  <a:cubicBezTo>
                    <a:pt x="67" y="2"/>
                    <a:pt x="63" y="0"/>
                    <a:pt x="60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7"/>
                    <a:pt x="0" y="11"/>
                    <a:pt x="0" y="14"/>
                  </a:cubicBezTo>
                  <a:cubicBezTo>
                    <a:pt x="0" y="18"/>
                    <a:pt x="3" y="20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1367201D-A040-4B14-9B7F-5277EFDFD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701800"/>
              <a:ext cx="127000" cy="39688"/>
            </a:xfrm>
            <a:custGeom>
              <a:avLst/>
              <a:gdLst>
                <a:gd name="T0" fmla="*/ 7 w 67"/>
                <a:gd name="T1" fmla="*/ 21 h 21"/>
                <a:gd name="T2" fmla="*/ 8 w 67"/>
                <a:gd name="T3" fmla="*/ 21 h 21"/>
                <a:gd name="T4" fmla="*/ 61 w 67"/>
                <a:gd name="T5" fmla="*/ 14 h 21"/>
                <a:gd name="T6" fmla="*/ 67 w 67"/>
                <a:gd name="T7" fmla="*/ 7 h 21"/>
                <a:gd name="T8" fmla="*/ 60 w 67"/>
                <a:gd name="T9" fmla="*/ 1 h 21"/>
                <a:gd name="T10" fmla="*/ 6 w 67"/>
                <a:gd name="T11" fmla="*/ 8 h 21"/>
                <a:gd name="T12" fmla="*/ 0 w 67"/>
                <a:gd name="T13" fmla="*/ 15 h 21"/>
                <a:gd name="T14" fmla="*/ 7 w 67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1">
                  <a:moveTo>
                    <a:pt x="7" y="21"/>
                  </a:moveTo>
                  <a:cubicBezTo>
                    <a:pt x="7" y="21"/>
                    <a:pt x="7" y="21"/>
                    <a:pt x="8" y="2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4"/>
                    <a:pt x="67" y="10"/>
                    <a:pt x="67" y="7"/>
                  </a:cubicBezTo>
                  <a:cubicBezTo>
                    <a:pt x="67" y="3"/>
                    <a:pt x="63" y="0"/>
                    <a:pt x="60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0" y="11"/>
                    <a:pt x="0" y="15"/>
                  </a:cubicBezTo>
                  <a:cubicBezTo>
                    <a:pt x="0" y="18"/>
                    <a:pt x="3" y="21"/>
                    <a:pt x="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BFF9F98D-2F08-4F2B-82DF-8FD45CC87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765300"/>
              <a:ext cx="127000" cy="38100"/>
            </a:xfrm>
            <a:custGeom>
              <a:avLst/>
              <a:gdLst>
                <a:gd name="T0" fmla="*/ 7 w 67"/>
                <a:gd name="T1" fmla="*/ 20 h 20"/>
                <a:gd name="T2" fmla="*/ 8 w 67"/>
                <a:gd name="T3" fmla="*/ 20 h 20"/>
                <a:gd name="T4" fmla="*/ 61 w 67"/>
                <a:gd name="T5" fmla="*/ 14 h 20"/>
                <a:gd name="T6" fmla="*/ 67 w 67"/>
                <a:gd name="T7" fmla="*/ 6 h 20"/>
                <a:gd name="T8" fmla="*/ 60 w 67"/>
                <a:gd name="T9" fmla="*/ 0 h 20"/>
                <a:gd name="T10" fmla="*/ 6 w 67"/>
                <a:gd name="T11" fmla="*/ 7 h 20"/>
                <a:gd name="T12" fmla="*/ 0 w 67"/>
                <a:gd name="T13" fmla="*/ 15 h 20"/>
                <a:gd name="T14" fmla="*/ 7 w 67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0">
                  <a:moveTo>
                    <a:pt x="7" y="20"/>
                  </a:moveTo>
                  <a:cubicBezTo>
                    <a:pt x="7" y="20"/>
                    <a:pt x="7" y="20"/>
                    <a:pt x="8" y="20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3"/>
                    <a:pt x="67" y="10"/>
                    <a:pt x="67" y="6"/>
                  </a:cubicBezTo>
                  <a:cubicBezTo>
                    <a:pt x="67" y="2"/>
                    <a:pt x="63" y="0"/>
                    <a:pt x="60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8"/>
                    <a:pt x="0" y="11"/>
                    <a:pt x="0" y="15"/>
                  </a:cubicBezTo>
                  <a:cubicBezTo>
                    <a:pt x="0" y="18"/>
                    <a:pt x="3" y="20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D3D03104-624D-494D-94C4-EEEED25A6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1827213"/>
              <a:ext cx="127000" cy="39688"/>
            </a:xfrm>
            <a:custGeom>
              <a:avLst/>
              <a:gdLst>
                <a:gd name="T0" fmla="*/ 60 w 67"/>
                <a:gd name="T1" fmla="*/ 1 h 21"/>
                <a:gd name="T2" fmla="*/ 6 w 67"/>
                <a:gd name="T3" fmla="*/ 8 h 21"/>
                <a:gd name="T4" fmla="*/ 0 w 67"/>
                <a:gd name="T5" fmla="*/ 15 h 21"/>
                <a:gd name="T6" fmla="*/ 7 w 67"/>
                <a:gd name="T7" fmla="*/ 21 h 21"/>
                <a:gd name="T8" fmla="*/ 8 w 67"/>
                <a:gd name="T9" fmla="*/ 21 h 21"/>
                <a:gd name="T10" fmla="*/ 61 w 67"/>
                <a:gd name="T11" fmla="*/ 14 h 21"/>
                <a:gd name="T12" fmla="*/ 67 w 67"/>
                <a:gd name="T13" fmla="*/ 7 h 21"/>
                <a:gd name="T14" fmla="*/ 60 w 67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21">
                  <a:moveTo>
                    <a:pt x="60" y="1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0" y="11"/>
                    <a:pt x="0" y="15"/>
                  </a:cubicBezTo>
                  <a:cubicBezTo>
                    <a:pt x="0" y="18"/>
                    <a:pt x="3" y="21"/>
                    <a:pt x="7" y="21"/>
                  </a:cubicBezTo>
                  <a:cubicBezTo>
                    <a:pt x="7" y="21"/>
                    <a:pt x="7" y="21"/>
                    <a:pt x="8" y="2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5" y="14"/>
                    <a:pt x="67" y="10"/>
                    <a:pt x="67" y="7"/>
                  </a:cubicBezTo>
                  <a:cubicBezTo>
                    <a:pt x="67" y="3"/>
                    <a:pt x="63" y="0"/>
                    <a:pt x="6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8798DE9-E1C2-4FE9-9023-2A85718701CC}"/>
              </a:ext>
            </a:extLst>
          </p:cNvPr>
          <p:cNvSpPr/>
          <p:nvPr/>
        </p:nvSpPr>
        <p:spPr>
          <a:xfrm>
            <a:off x="139878" y="1199491"/>
            <a:ext cx="11877540" cy="457200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/>
              <a:t>Q4 22          |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BC1A46-84A8-440D-9009-3FE86F9F18A9}"/>
              </a:ext>
            </a:extLst>
          </p:cNvPr>
          <p:cNvSpPr txBox="1"/>
          <p:nvPr/>
        </p:nvSpPr>
        <p:spPr>
          <a:xfrm>
            <a:off x="245918" y="1270253"/>
            <a:ext cx="166996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bg1"/>
                </a:solidFill>
              </a:rPr>
              <a:t>|          Q1 21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B42D1D-04D1-402E-B4F5-4E6A7CDF9A1F}"/>
              </a:ext>
            </a:extLst>
          </p:cNvPr>
          <p:cNvCxnSpPr/>
          <p:nvPr/>
        </p:nvCxnSpPr>
        <p:spPr>
          <a:xfrm>
            <a:off x="1620195" y="1428206"/>
            <a:ext cx="8995554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70">
            <a:extLst>
              <a:ext uri="{FF2B5EF4-FFF2-40B4-BE49-F238E27FC236}">
                <a16:creationId xmlns:a16="http://schemas.microsoft.com/office/drawing/2014/main" id="{7698D26E-83A5-4904-AB3A-8D594C339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610" y="4983654"/>
            <a:ext cx="2034833" cy="457200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6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50" y="165006"/>
            <a:ext cx="10728802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Trip to Green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6F235A-8CEC-4A58-A3A7-578B24F96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15" y="3350619"/>
            <a:ext cx="4333494" cy="3196954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6665B29-78BE-48AE-9562-A4757B86B66A}"/>
              </a:ext>
            </a:extLst>
          </p:cNvPr>
          <p:cNvSpPr/>
          <p:nvPr/>
        </p:nvSpPr>
        <p:spPr>
          <a:xfrm rot="10800000">
            <a:off x="8340435" y="3385415"/>
            <a:ext cx="3543297" cy="1219040"/>
          </a:xfrm>
          <a:prstGeom prst="triangle">
            <a:avLst>
              <a:gd name="adj" fmla="val 97139"/>
            </a:avLst>
          </a:prstGeom>
          <a:solidFill>
            <a:srgbClr val="23732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92855-2ACF-41B9-B929-4A3E3DFCE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46" y="1036262"/>
            <a:ext cx="3874614" cy="257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10422-53B8-48F3-96F8-91E0F3607D4D}"/>
              </a:ext>
            </a:extLst>
          </p:cNvPr>
          <p:cNvSpPr txBox="1"/>
          <p:nvPr/>
        </p:nvSpPr>
        <p:spPr>
          <a:xfrm>
            <a:off x="9262085" y="3119785"/>
            <a:ext cx="1648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Bedford St.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C070834-08BA-4C90-BA06-603B551047EE}"/>
              </a:ext>
            </a:extLst>
          </p:cNvPr>
          <p:cNvSpPr/>
          <p:nvPr/>
        </p:nvSpPr>
        <p:spPr>
          <a:xfrm rot="10800000">
            <a:off x="6427226" y="3350618"/>
            <a:ext cx="1432579" cy="1734127"/>
          </a:xfrm>
          <a:prstGeom prst="triangle">
            <a:avLst>
              <a:gd name="adj" fmla="val 18834"/>
            </a:avLst>
          </a:prstGeom>
          <a:solidFill>
            <a:srgbClr val="23732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AC0B2-0D56-494A-8F3D-E63AD5E3A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9" y="1071073"/>
            <a:ext cx="1633216" cy="245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CEC64-6BB3-4124-B8C4-9DA6E92F5CE7}"/>
              </a:ext>
            </a:extLst>
          </p:cNvPr>
          <p:cNvSpPr txBox="1"/>
          <p:nvPr/>
        </p:nvSpPr>
        <p:spPr>
          <a:xfrm>
            <a:off x="6427226" y="3068407"/>
            <a:ext cx="143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Center St.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002AA62-E9EB-4D69-8911-6D2C525C00D1}"/>
              </a:ext>
            </a:extLst>
          </p:cNvPr>
          <p:cNvSpPr/>
          <p:nvPr/>
        </p:nvSpPr>
        <p:spPr>
          <a:xfrm>
            <a:off x="2142836" y="3320601"/>
            <a:ext cx="4867564" cy="1930400"/>
          </a:xfrm>
          <a:custGeom>
            <a:avLst/>
            <a:gdLst>
              <a:gd name="connsiteX0" fmla="*/ 0 w 4867564"/>
              <a:gd name="connsiteY0" fmla="*/ 9236 h 1930400"/>
              <a:gd name="connsiteX1" fmla="*/ 3232728 w 4867564"/>
              <a:gd name="connsiteY1" fmla="*/ 0 h 1930400"/>
              <a:gd name="connsiteX2" fmla="*/ 4867564 w 4867564"/>
              <a:gd name="connsiteY2" fmla="*/ 1930400 h 1930400"/>
              <a:gd name="connsiteX3" fmla="*/ 0 w 4867564"/>
              <a:gd name="connsiteY3" fmla="*/ 9236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7564" h="1930400">
                <a:moveTo>
                  <a:pt x="0" y="9236"/>
                </a:moveTo>
                <a:lnTo>
                  <a:pt x="3232728" y="0"/>
                </a:lnTo>
                <a:lnTo>
                  <a:pt x="4867564" y="1930400"/>
                </a:lnTo>
                <a:lnTo>
                  <a:pt x="0" y="9236"/>
                </a:lnTo>
                <a:close/>
              </a:path>
            </a:pathLst>
          </a:custGeom>
          <a:solidFill>
            <a:srgbClr val="23732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8F303E-3652-465D-B765-A1511886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06" y="1098776"/>
            <a:ext cx="3592082" cy="238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867C20-AE39-4230-8C0F-53578AFD459F}"/>
              </a:ext>
            </a:extLst>
          </p:cNvPr>
          <p:cNvSpPr txBox="1"/>
          <p:nvPr/>
        </p:nvSpPr>
        <p:spPr>
          <a:xfrm>
            <a:off x="3022457" y="2995710"/>
            <a:ext cx="143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Spring St.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AFF6A5D-02F1-4493-A0CD-DCFE5652B5B0}"/>
              </a:ext>
            </a:extLst>
          </p:cNvPr>
          <p:cNvSpPr/>
          <p:nvPr/>
        </p:nvSpPr>
        <p:spPr>
          <a:xfrm>
            <a:off x="4156364" y="4373546"/>
            <a:ext cx="2364509" cy="2059709"/>
          </a:xfrm>
          <a:custGeom>
            <a:avLst/>
            <a:gdLst>
              <a:gd name="connsiteX0" fmla="*/ 0 w 2364509"/>
              <a:gd name="connsiteY0" fmla="*/ 0 h 2059709"/>
              <a:gd name="connsiteX1" fmla="*/ 18472 w 2364509"/>
              <a:gd name="connsiteY1" fmla="*/ 2059709 h 2059709"/>
              <a:gd name="connsiteX2" fmla="*/ 2364509 w 2364509"/>
              <a:gd name="connsiteY2" fmla="*/ 932873 h 2059709"/>
              <a:gd name="connsiteX3" fmla="*/ 0 w 2364509"/>
              <a:gd name="connsiteY3" fmla="*/ 0 h 205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4509" h="2059709">
                <a:moveTo>
                  <a:pt x="0" y="0"/>
                </a:moveTo>
                <a:lnTo>
                  <a:pt x="18472" y="2059709"/>
                </a:lnTo>
                <a:lnTo>
                  <a:pt x="2364509" y="932873"/>
                </a:lnTo>
                <a:lnTo>
                  <a:pt x="0" y="0"/>
                </a:lnTo>
                <a:close/>
              </a:path>
            </a:pathLst>
          </a:custGeom>
          <a:solidFill>
            <a:srgbClr val="23732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5F29D7-707A-4FDB-8BC5-94D9C2E9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0" y="4188602"/>
            <a:ext cx="3592082" cy="238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B8876B-28AD-4E70-96F8-5442D26238D2}"/>
              </a:ext>
            </a:extLst>
          </p:cNvPr>
          <p:cNvSpPr txBox="1"/>
          <p:nvPr/>
        </p:nvSpPr>
        <p:spPr>
          <a:xfrm>
            <a:off x="1865551" y="6112723"/>
            <a:ext cx="143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Canal St.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12E9ED-3DFD-4CB4-BA5F-8CE6B8134CBA}"/>
              </a:ext>
            </a:extLst>
          </p:cNvPr>
          <p:cNvSpPr txBox="1"/>
          <p:nvPr/>
        </p:nvSpPr>
        <p:spPr>
          <a:xfrm>
            <a:off x="5094780" y="6283228"/>
            <a:ext cx="486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732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Access Control Plan Proof of Concept</a:t>
            </a:r>
            <a:endParaRPr lang="en-US" sz="2400" dirty="0">
              <a:solidFill>
                <a:srgbClr val="2373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2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9B17-BDFA-41D9-9A3E-264337EA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26" y="165006"/>
            <a:ext cx="10455425" cy="60485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Gill Sans MT" panose="020B0502020104020203" pitchFamily="34" charset="0"/>
              </a:rPr>
              <a:t>Action Plan Concept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00CD2-DCE1-4EA0-854D-8739A7385A9A}"/>
              </a:ext>
            </a:extLst>
          </p:cNvPr>
          <p:cNvSpPr txBox="1"/>
          <p:nvPr/>
        </p:nvSpPr>
        <p:spPr>
          <a:xfrm>
            <a:off x="974628" y="4199390"/>
            <a:ext cx="28018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23732A"/>
                </a:solidFill>
              </a:rPr>
              <a:t>Continuous Green for US 50 Thru Traffic at all 3 Signals in Downtown Placerville</a:t>
            </a:r>
          </a:p>
        </p:txBody>
      </p:sp>
      <p:pic>
        <p:nvPicPr>
          <p:cNvPr id="1028" name="Picture 4" descr="Traffic Signals Icons - Download Free Vector Icons | Noun Project">
            <a:extLst>
              <a:ext uri="{FF2B5EF4-FFF2-40B4-BE49-F238E27FC236}">
                <a16:creationId xmlns:a16="http://schemas.microsoft.com/office/drawing/2014/main" id="{8E71BE18-DC86-4993-9777-1B74E0E1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36" y="2267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Left Turn Icons - Download Free Vector Icons | Noun Project">
            <a:extLst>
              <a:ext uri="{FF2B5EF4-FFF2-40B4-BE49-F238E27FC236}">
                <a16:creationId xmlns:a16="http://schemas.microsoft.com/office/drawing/2014/main" id="{C32234CF-1B88-4FE8-A8C1-17EF7126F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67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tour Icon Right Vector Images (46)">
            <a:extLst>
              <a:ext uri="{FF2B5EF4-FFF2-40B4-BE49-F238E27FC236}">
                <a16:creationId xmlns:a16="http://schemas.microsoft.com/office/drawing/2014/main" id="{83AC5B81-43D2-4A43-85AE-E0121F1F9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269" r="1876" b="26972"/>
          <a:stretch/>
        </p:blipFill>
        <p:spPr bwMode="auto">
          <a:xfrm>
            <a:off x="8408228" y="2658610"/>
            <a:ext cx="2623186" cy="12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254F84-EBDE-42A9-998F-4AA1B88F7E60}"/>
              </a:ext>
            </a:extLst>
          </p:cNvPr>
          <p:cNvSpPr/>
          <p:nvPr/>
        </p:nvSpPr>
        <p:spPr>
          <a:xfrm>
            <a:off x="2228161" y="3386138"/>
            <a:ext cx="298346" cy="2905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B754E-25FF-4DFC-B422-E9C3EF140D17}"/>
              </a:ext>
            </a:extLst>
          </p:cNvPr>
          <p:cNvSpPr txBox="1"/>
          <p:nvPr/>
        </p:nvSpPr>
        <p:spPr>
          <a:xfrm>
            <a:off x="4881048" y="4199390"/>
            <a:ext cx="24299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23732A"/>
                </a:solidFill>
              </a:rPr>
              <a:t>Prohibit Local Movements Across US 50 and Limit Local Access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94F3D-9BEB-4D43-8B36-57199893AE10}"/>
              </a:ext>
            </a:extLst>
          </p:cNvPr>
          <p:cNvSpPr txBox="1"/>
          <p:nvPr/>
        </p:nvSpPr>
        <p:spPr>
          <a:xfrm>
            <a:off x="8415556" y="4199390"/>
            <a:ext cx="26158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23732A"/>
                </a:solidFill>
              </a:rPr>
              <a:t>Reroute Local Access and North/South Movements Across US 50 </a:t>
            </a:r>
          </a:p>
        </p:txBody>
      </p:sp>
    </p:spTree>
    <p:extLst>
      <p:ext uri="{BB962C8B-B14F-4D97-AF65-F5344CB8AC3E}">
        <p14:creationId xmlns:p14="http://schemas.microsoft.com/office/powerpoint/2010/main" val="4223775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b949ca-fe5b-4969-a262-29e28df8c090" xsi:nil="true"/>
    <lcf76f155ced4ddcb4097134ff3c332f xmlns="b16b80fb-1faa-42ab-aa0e-9b19bf8c711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ED4CDF3B74F4093D29E4B61D0886B" ma:contentTypeVersion="16" ma:contentTypeDescription="Create a new document." ma:contentTypeScope="" ma:versionID="91eaf277f0cae0319a6c3b49d80314ef">
  <xsd:schema xmlns:xsd="http://www.w3.org/2001/XMLSchema" xmlns:xs="http://www.w3.org/2001/XMLSchema" xmlns:p="http://schemas.microsoft.com/office/2006/metadata/properties" xmlns:ns2="b16b80fb-1faa-42ab-aa0e-9b19bf8c711c" xmlns:ns3="cab949ca-fe5b-4969-a262-29e28df8c090" targetNamespace="http://schemas.microsoft.com/office/2006/metadata/properties" ma:root="true" ma:fieldsID="c7fd8a954edc412f0114657112136ab6" ns2:_="" ns3:_="">
    <xsd:import namespace="b16b80fb-1faa-42ab-aa0e-9b19bf8c711c"/>
    <xsd:import namespace="cab949ca-fe5b-4969-a262-29e28df8c0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b80fb-1faa-42ab-aa0e-9b19bf8c7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d8a6895-5f76-41c6-a046-8d19cda559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949ca-fe5b-4969-a262-29e28df8c09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071486d-7481-42d5-af26-d94fbf00c533}" ma:internalName="TaxCatchAll" ma:showField="CatchAllData" ma:web="cab949ca-fe5b-4969-a262-29e28df8c0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9543C0-A9AF-4222-B889-0E377C07CBE9}">
  <ds:schemaRefs>
    <ds:schemaRef ds:uri="http://schemas.microsoft.com/office/2006/metadata/properties"/>
    <ds:schemaRef ds:uri="http://schemas.microsoft.com/office/infopath/2007/PartnerControls"/>
    <ds:schemaRef ds:uri="cab949ca-fe5b-4969-a262-29e28df8c090"/>
    <ds:schemaRef ds:uri="b16b80fb-1faa-42ab-aa0e-9b19bf8c711c"/>
  </ds:schemaRefs>
</ds:datastoreItem>
</file>

<file path=customXml/itemProps2.xml><?xml version="1.0" encoding="utf-8"?>
<ds:datastoreItem xmlns:ds="http://schemas.openxmlformats.org/officeDocument/2006/customXml" ds:itemID="{96684884-9FB4-4E78-8CC3-8B5951868E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6ECE5F-68D8-4688-801D-CAFC1C9DD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6b80fb-1faa-42ab-aa0e-9b19bf8c711c"/>
    <ds:schemaRef ds:uri="cab949ca-fe5b-4969-a262-29e28df8c0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3104</TotalTime>
  <Words>1186</Words>
  <Application>Microsoft Office PowerPoint</Application>
  <PresentationFormat>Widescreen</PresentationFormat>
  <Paragraphs>236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Acumin Pro</vt:lpstr>
      <vt:lpstr>Agency FB</vt:lpstr>
      <vt:lpstr>Arial</vt:lpstr>
      <vt:lpstr>Calibri</vt:lpstr>
      <vt:lpstr>Calibri Light</vt:lpstr>
      <vt:lpstr>Gill Sans MT</vt:lpstr>
      <vt:lpstr>Lato Light</vt:lpstr>
      <vt:lpstr>Poppins</vt:lpstr>
      <vt:lpstr>Wingdings</vt:lpstr>
      <vt:lpstr>Office Theme</vt:lpstr>
      <vt:lpstr>PowerPoint Presentation</vt:lpstr>
      <vt:lpstr>Agenda</vt:lpstr>
      <vt:lpstr>PDT Role and Make-Up</vt:lpstr>
      <vt:lpstr>Study Area</vt:lpstr>
      <vt:lpstr>Study Purpose</vt:lpstr>
      <vt:lpstr>Study Purpose</vt:lpstr>
      <vt:lpstr>Schedule Overview and Key Tasks</vt:lpstr>
      <vt:lpstr>Trip to Green</vt:lpstr>
      <vt:lpstr>Action Plan Concept Overview</vt:lpstr>
      <vt:lpstr>Trip to Green</vt:lpstr>
      <vt:lpstr>Lessons Learned from Caldor Fire</vt:lpstr>
      <vt:lpstr>Final Report</vt:lpstr>
      <vt:lpstr>Trip to Green Grant Application</vt:lpstr>
      <vt:lpstr>PowerPoint Presentation</vt:lpstr>
      <vt:lpstr>System User Travel Analysis</vt:lpstr>
      <vt:lpstr>Average Daily Traffic</vt:lpstr>
      <vt:lpstr>Residents vs Visitors</vt:lpstr>
      <vt:lpstr>Trip Distance</vt:lpstr>
      <vt:lpstr>Trip Distance Takeaways</vt:lpstr>
      <vt:lpstr>Trip Origins</vt:lpstr>
      <vt:lpstr>Trip Destinations</vt:lpstr>
      <vt:lpstr>Trip Purpose</vt:lpstr>
      <vt:lpstr>Trip Mode</vt:lpstr>
      <vt:lpstr>Household Income</vt:lpstr>
      <vt:lpstr>PowerPoint Presentation</vt:lpstr>
      <vt:lpstr>Financing and Investment Strategy</vt:lpstr>
      <vt:lpstr>Toll Facility Development Overview</vt:lpstr>
      <vt:lpstr>Traffic and Revenue Studies</vt:lpstr>
      <vt:lpstr>Elements of a Feasibility Study</vt:lpstr>
      <vt:lpstr>Traffic and Revenue: Key Questions</vt:lpstr>
      <vt:lpstr>In Summary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Harmon</dc:creator>
  <cp:lastModifiedBy>Jerry Barton</cp:lastModifiedBy>
  <cp:revision>173</cp:revision>
  <cp:lastPrinted>2021-04-07T21:50:20Z</cp:lastPrinted>
  <dcterms:created xsi:type="dcterms:W3CDTF">2020-11-17T23:47:42Z</dcterms:created>
  <dcterms:modified xsi:type="dcterms:W3CDTF">2022-05-17T16:15:05Z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0x0101006D5ED4CDF3B74F4093D29E4B61D0886B</vt:lpwstr>
  </property>
  <property fmtid="{D5CDD505-2E9C-101B-9397-08002B2CF9AE}" pid="3" name="MediaServiceImageTags">
    <vt:lpwstr/>
  </property>
</Properties>
</file>